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41"/>
  </p:notesMasterIdLst>
  <p:sldIdLst>
    <p:sldId id="256" r:id="rId3"/>
    <p:sldId id="257" r:id="rId4"/>
    <p:sldId id="269" r:id="rId5"/>
    <p:sldId id="391" r:id="rId6"/>
    <p:sldId id="392" r:id="rId7"/>
    <p:sldId id="393" r:id="rId8"/>
    <p:sldId id="394" r:id="rId9"/>
    <p:sldId id="395" r:id="rId10"/>
    <p:sldId id="396" r:id="rId11"/>
    <p:sldId id="397" r:id="rId12"/>
    <p:sldId id="398" r:id="rId13"/>
    <p:sldId id="400" r:id="rId14"/>
    <p:sldId id="401" r:id="rId15"/>
    <p:sldId id="399" r:id="rId16"/>
    <p:sldId id="402" r:id="rId17"/>
    <p:sldId id="403" r:id="rId18"/>
    <p:sldId id="404" r:id="rId19"/>
    <p:sldId id="406" r:id="rId20"/>
    <p:sldId id="407" r:id="rId21"/>
    <p:sldId id="408" r:id="rId22"/>
    <p:sldId id="409" r:id="rId23"/>
    <p:sldId id="405" r:id="rId24"/>
    <p:sldId id="411" r:id="rId25"/>
    <p:sldId id="410" r:id="rId26"/>
    <p:sldId id="412" r:id="rId27"/>
    <p:sldId id="414" r:id="rId28"/>
    <p:sldId id="413" r:id="rId29"/>
    <p:sldId id="415" r:id="rId30"/>
    <p:sldId id="417" r:id="rId31"/>
    <p:sldId id="416" r:id="rId32"/>
    <p:sldId id="418" r:id="rId33"/>
    <p:sldId id="421" r:id="rId34"/>
    <p:sldId id="422" r:id="rId35"/>
    <p:sldId id="423" r:id="rId36"/>
    <p:sldId id="424" r:id="rId37"/>
    <p:sldId id="425" r:id="rId38"/>
    <p:sldId id="419" r:id="rId39"/>
    <p:sldId id="42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彭美政" initials="彭美政" lastIdx="1" clrIdx="0">
    <p:extLst>
      <p:ext uri="{19B8F6BF-5375-455C-9EA6-DF929625EA0E}">
        <p15:presenceInfo xmlns:p15="http://schemas.microsoft.com/office/powerpoint/2012/main" userId="bd48a8fddfd076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6D1A9-478B-41ED-9866-E381DF816B98}" type="datetimeFigureOut">
              <a:rPr lang="zh-CN" altLang="en-US" smtClean="0"/>
              <a:t>2021/3/31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1A800-6726-4758-8710-067720462BA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从所有可能的网络结构空间搜索最优贝叶斯结构是一个</a:t>
            </a:r>
            <a:r>
              <a:rPr lang="en-US" altLang="zh-CN"/>
              <a:t>NP</a:t>
            </a:r>
            <a:r>
              <a:rPr lang="zh-CN" altLang="en-US"/>
              <a:t>难题</a:t>
            </a:r>
            <a:r>
              <a:rPr lang="en-US" altLang="zh-CN"/>
              <a:t>, </a:t>
            </a:r>
            <a:r>
              <a:rPr lang="zh-CN" altLang="en-US"/>
              <a:t>两种方式求得近似解</a:t>
            </a:r>
            <a:r>
              <a:rPr lang="en-US" altLang="zh-CN"/>
              <a:t>:</a:t>
            </a:r>
            <a:r>
              <a:rPr lang="zh-CN" altLang="en-US"/>
              <a:t>贪心算法</a:t>
            </a:r>
            <a:r>
              <a:rPr lang="en-US" altLang="zh-CN"/>
              <a:t>(</a:t>
            </a:r>
            <a:r>
              <a:rPr lang="zh-CN" altLang="en-US"/>
              <a:t>评价函数</a:t>
            </a:r>
            <a:r>
              <a:rPr lang="en-US" altLang="zh-CN"/>
              <a:t>);</a:t>
            </a:r>
            <a:r>
              <a:rPr lang="zh-CN" altLang="en-US"/>
              <a:t>限定网络结构</a:t>
            </a:r>
          </a:p>
          <a:p>
            <a:r>
              <a:rPr lang="zh-CN" altLang="en-US"/>
              <a:t>结构也可由专家确定</a:t>
            </a:r>
            <a:r>
              <a:rPr lang="en-US" altLang="zh-CN"/>
              <a:t>;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7" name="矩形 16"/>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pic>
        <p:nvPicPr>
          <p:cNvPr id="7" name="图片 6"/>
          <p:cNvPicPr>
            <a:picLocks noChangeAspect="1"/>
          </p:cNvPicPr>
          <p:nvPr userDrawn="1"/>
        </p:nvPicPr>
        <p:blipFill>
          <a:blip r:embed="rId3"/>
          <a:stretch>
            <a:fillRect/>
          </a:stretch>
        </p:blipFill>
        <p:spPr>
          <a:xfrm>
            <a:off x="4248" y="0"/>
            <a:ext cx="1529277" cy="1127351"/>
          </a:xfrm>
          <a:prstGeom prst="rect">
            <a:avLst/>
          </a:prstGeom>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4" name="灯片编号占位符 13"/>
          <p:cNvSpPr>
            <a:spLocks noGrp="1"/>
          </p:cNvSpPr>
          <p:nvPr>
            <p:ph type="sldNum" sz="quarter" idx="12"/>
          </p:nvPr>
        </p:nvSpPr>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pic>
        <p:nvPicPr>
          <p:cNvPr id="16" name="图片 15"/>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529277" cy="11273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2"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7" name="矩形 6"/>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8" name="图片 7"/>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5" name="直接连接符 4"/>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529277" cy="1127351"/>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8"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9" name="矩形 8"/>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0" name="图片 9"/>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12" name="直接连接符 11"/>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4" name="文本框 13"/>
          <p:cNvSpPr txBox="1"/>
          <p:nvPr userDrawn="1"/>
        </p:nvSpPr>
        <p:spPr>
          <a:xfrm>
            <a:off x="1074198" y="1225118"/>
            <a:ext cx="6862439" cy="584775"/>
          </a:xfrm>
          <a:prstGeom prst="rect">
            <a:avLst/>
          </a:prstGeom>
          <a:noFill/>
        </p:spPr>
        <p:txBody>
          <a:bodyPr wrap="square" rtlCol="0">
            <a:spAutoFit/>
          </a:bodyPr>
          <a:lstStyle/>
          <a:p>
            <a:pPr algn="l"/>
            <a:r>
              <a:rPr lang="zh-CN" altLang="en-US" sz="3200" b="1" dirty="0">
                <a:latin typeface="宋体" panose="02010600030101010101" pitchFamily="2" charset="-122"/>
                <a:ea typeface="宋体" panose="02010600030101010101" pitchFamily="2" charset="-122"/>
                <a:cs typeface="Times New Roman" panose="02020603050405020304" pitchFamily="18" charset="0"/>
              </a:rPr>
              <a:t>总结</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529277" cy="1127351"/>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8"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9" name="矩形 8"/>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0" name="图片 9"/>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12" name="直接连接符 11"/>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userDrawn="1"/>
        </p:nvSpPr>
        <p:spPr>
          <a:xfrm>
            <a:off x="1074198" y="1225118"/>
            <a:ext cx="6862439" cy="523220"/>
          </a:xfrm>
          <a:prstGeom prst="rect">
            <a:avLst/>
          </a:prstGeom>
          <a:noFill/>
        </p:spPr>
        <p:txBody>
          <a:bodyPr wrap="square" rtlCol="0">
            <a:spAutoFit/>
          </a:bodyPr>
          <a:lstStyle/>
          <a:p>
            <a:pPr algn="l"/>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Next Week</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529277" cy="1127351"/>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8"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9" name="矩形 8"/>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0" name="图片 9"/>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12" name="直接连接符 11"/>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4" name="文本框 13"/>
          <p:cNvSpPr txBox="1"/>
          <p:nvPr userDrawn="1"/>
        </p:nvSpPr>
        <p:spPr>
          <a:xfrm>
            <a:off x="2335225" y="1502512"/>
            <a:ext cx="6481744" cy="4068421"/>
          </a:xfrm>
          <a:prstGeom prst="rect">
            <a:avLst/>
          </a:prstGeom>
          <a:noFill/>
        </p:spPr>
        <p:txBody>
          <a:bodyPr wrap="square" rtlCol="0">
            <a:spAutoFit/>
          </a:bodyPr>
          <a:lstStyle/>
          <a:p>
            <a:pPr algn="ctr">
              <a:lnSpc>
                <a:spcPct val="150000"/>
              </a:lnSpc>
            </a:pPr>
            <a:r>
              <a:rPr lang="zh-CN" altLang="en-US" sz="3200" b="1" dirty="0">
                <a:latin typeface="宋体" panose="02010600030101010101" pitchFamily="2" charset="-122"/>
                <a:ea typeface="宋体" panose="02010600030101010101" pitchFamily="2" charset="-122"/>
                <a:cs typeface="Times New Roman" panose="02020603050405020304" pitchFamily="18" charset="0"/>
              </a:rPr>
              <a:t>建议交流与改进</a:t>
            </a:r>
            <a:endParaRPr lang="en-US" altLang="zh-CN" sz="3200" b="1"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任务汇报</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文献解读</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知识分享</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趋势分析</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报告框架</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l">
              <a:lnSpc>
                <a:spcPct val="150000"/>
              </a:lnSpc>
              <a:buFont typeface="Wingdings" panose="05000000000000000000" pitchFamily="2" charset="2"/>
              <a:buChar char="Ø"/>
            </a:pPr>
            <a:endParaRPr lang="zh-CN" altLang="en-US" sz="2400" b="0" dirty="0">
              <a:latin typeface="宋体" panose="02010600030101010101" pitchFamily="2" charset="-122"/>
              <a:ea typeface="宋体" panose="02010600030101010101" pitchFamily="2" charset="-122"/>
              <a:cs typeface="Times New Roman" panose="02020603050405020304" pitchFamily="18" charset="0"/>
            </a:endParaRPr>
          </a:p>
        </p:txBody>
      </p:sp>
      <p:sp>
        <p:nvSpPr>
          <p:cNvPr id="15" name="文本框 14"/>
          <p:cNvSpPr txBox="1"/>
          <p:nvPr userDrawn="1"/>
        </p:nvSpPr>
        <p:spPr>
          <a:xfrm>
            <a:off x="10256483" y="5442347"/>
            <a:ext cx="1606859" cy="579967"/>
          </a:xfrm>
          <a:prstGeom prst="rect">
            <a:avLst/>
          </a:prstGeom>
          <a:noFill/>
        </p:spPr>
        <p:txBody>
          <a:bodyPr wrap="square" rtlCol="0">
            <a:spAutoFit/>
          </a:bodyPr>
          <a:lstStyle/>
          <a:p>
            <a:pPr algn="l">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THANKS</a:t>
            </a:r>
            <a:endParaRPr lang="zh-CN" altLang="en-US" sz="2400" b="1" dirty="0" err="1">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529277" cy="11273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2"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7" name="矩形 6"/>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8" name="图片 7"/>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5" name="直接连接符 4"/>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2" name="文本框 11"/>
          <p:cNvSpPr txBox="1"/>
          <p:nvPr userDrawn="1"/>
        </p:nvSpPr>
        <p:spPr>
          <a:xfrm>
            <a:off x="2609295" y="947467"/>
            <a:ext cx="5309586" cy="861774"/>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rPr>
              <a:t>参考</a:t>
            </a:r>
            <a:endParaRPr lang="en-US" altLang="zh-CN" sz="3200" b="1" dirty="0">
              <a:latin typeface="宋体" panose="02010600030101010101" pitchFamily="2" charset="-122"/>
              <a:ea typeface="宋体" panose="02010600030101010101" pitchFamily="2" charset="-122"/>
            </a:endParaRPr>
          </a:p>
          <a:p>
            <a:pPr marL="342900" indent="-342900" algn="l">
              <a:buFont typeface="+mj-lt"/>
              <a:buAutoNum type="arabicPeriod"/>
            </a:pPr>
            <a:endParaRPr lang="zh-CN" altLang="en-US" dirty="0">
              <a:latin typeface="宋体" panose="02010600030101010101" pitchFamily="2" charset="-122"/>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529277" cy="1127351"/>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8"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9" name="矩形 8"/>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0" name="图片 9"/>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12" name="直接连接符 11"/>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userDrawn="1"/>
        </p:nvSpPr>
        <p:spPr>
          <a:xfrm>
            <a:off x="1074198" y="1225118"/>
            <a:ext cx="6862439" cy="523220"/>
          </a:xfrm>
          <a:prstGeom prst="rect">
            <a:avLst/>
          </a:prstGeom>
          <a:noFill/>
        </p:spPr>
        <p:txBody>
          <a:bodyPr wrap="square" rtlCol="0">
            <a:spAutoFit/>
          </a:bodyPr>
          <a:lstStyle/>
          <a:p>
            <a:pPr algn="l"/>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CONTENT</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529277" cy="11273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2"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7" name="矩形 6"/>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8" name="图片 7"/>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5" name="直接连接符 4"/>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529277" cy="1127351"/>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8"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9" name="矩形 8"/>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0" name="图片 9"/>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12" name="直接连接符 11"/>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4" name="文本框 13"/>
          <p:cNvSpPr txBox="1"/>
          <p:nvPr userDrawn="1"/>
        </p:nvSpPr>
        <p:spPr>
          <a:xfrm>
            <a:off x="1074198" y="1225118"/>
            <a:ext cx="6862439" cy="584775"/>
          </a:xfrm>
          <a:prstGeom prst="rect">
            <a:avLst/>
          </a:prstGeom>
          <a:noFill/>
        </p:spPr>
        <p:txBody>
          <a:bodyPr wrap="square" rtlCol="0">
            <a:spAutoFit/>
          </a:bodyPr>
          <a:lstStyle/>
          <a:p>
            <a:pPr algn="l"/>
            <a:r>
              <a:rPr lang="zh-CN" altLang="en-US" sz="3200" b="1" dirty="0">
                <a:latin typeface="宋体" panose="02010600030101010101" pitchFamily="2" charset="-122"/>
                <a:ea typeface="宋体" panose="02010600030101010101" pitchFamily="2" charset="-122"/>
                <a:cs typeface="Times New Roman" panose="02020603050405020304" pitchFamily="18" charset="0"/>
              </a:rPr>
              <a:t>总结</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529277" cy="1127351"/>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8"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9" name="矩形 8"/>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0" name="图片 9"/>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12" name="直接连接符 11"/>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userDrawn="1"/>
        </p:nvSpPr>
        <p:spPr>
          <a:xfrm>
            <a:off x="1074198" y="1225118"/>
            <a:ext cx="6862439" cy="523220"/>
          </a:xfrm>
          <a:prstGeom prst="rect">
            <a:avLst/>
          </a:prstGeom>
          <a:noFill/>
        </p:spPr>
        <p:txBody>
          <a:bodyPr wrap="square" rtlCol="0">
            <a:spAutoFit/>
          </a:bodyPr>
          <a:lstStyle/>
          <a:p>
            <a:pPr algn="l"/>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Next Week</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529277" cy="1127351"/>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8"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9" name="矩形 8"/>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0" name="图片 9"/>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12" name="直接连接符 11"/>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4" name="文本框 13"/>
          <p:cNvSpPr txBox="1"/>
          <p:nvPr userDrawn="1"/>
        </p:nvSpPr>
        <p:spPr>
          <a:xfrm>
            <a:off x="2335225" y="1502512"/>
            <a:ext cx="6481744" cy="4068421"/>
          </a:xfrm>
          <a:prstGeom prst="rect">
            <a:avLst/>
          </a:prstGeom>
          <a:noFill/>
        </p:spPr>
        <p:txBody>
          <a:bodyPr wrap="square" rtlCol="0">
            <a:spAutoFit/>
          </a:bodyPr>
          <a:lstStyle/>
          <a:p>
            <a:pPr algn="ctr">
              <a:lnSpc>
                <a:spcPct val="150000"/>
              </a:lnSpc>
            </a:pPr>
            <a:r>
              <a:rPr lang="zh-CN" altLang="en-US" sz="3200" b="1" dirty="0">
                <a:latin typeface="宋体" panose="02010600030101010101" pitchFamily="2" charset="-122"/>
                <a:ea typeface="宋体" panose="02010600030101010101" pitchFamily="2" charset="-122"/>
                <a:cs typeface="Times New Roman" panose="02020603050405020304" pitchFamily="18" charset="0"/>
              </a:rPr>
              <a:t>建议交流与改进</a:t>
            </a:r>
            <a:endParaRPr lang="en-US" altLang="zh-CN" sz="3200" b="1"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任务汇报</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文献解读</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知识分享</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趋势分析</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ctr">
              <a:lnSpc>
                <a:spcPct val="150000"/>
              </a:lnSpc>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cs typeface="Times New Roman" panose="02020603050405020304" pitchFamily="18" charset="0"/>
              </a:rPr>
              <a:t>报告框架</a:t>
            </a:r>
            <a:endParaRPr lang="en-US" altLang="zh-CN" sz="2400" b="0" dirty="0">
              <a:latin typeface="宋体" panose="02010600030101010101" pitchFamily="2" charset="-122"/>
              <a:ea typeface="宋体" panose="02010600030101010101" pitchFamily="2" charset="-122"/>
              <a:cs typeface="Times New Roman" panose="02020603050405020304" pitchFamily="18" charset="0"/>
            </a:endParaRPr>
          </a:p>
          <a:p>
            <a:pPr marL="457200" indent="-457200" algn="l">
              <a:lnSpc>
                <a:spcPct val="150000"/>
              </a:lnSpc>
              <a:buFont typeface="Wingdings" panose="05000000000000000000" pitchFamily="2" charset="2"/>
              <a:buChar char="Ø"/>
            </a:pPr>
            <a:endParaRPr lang="zh-CN" altLang="en-US" sz="2400" b="0" dirty="0">
              <a:latin typeface="宋体" panose="02010600030101010101" pitchFamily="2" charset="-122"/>
              <a:ea typeface="宋体" panose="02010600030101010101" pitchFamily="2" charset="-122"/>
              <a:cs typeface="Times New Roman" panose="02020603050405020304" pitchFamily="18" charset="0"/>
            </a:endParaRPr>
          </a:p>
        </p:txBody>
      </p:sp>
      <p:sp>
        <p:nvSpPr>
          <p:cNvPr id="15" name="文本框 14"/>
          <p:cNvSpPr txBox="1"/>
          <p:nvPr userDrawn="1"/>
        </p:nvSpPr>
        <p:spPr>
          <a:xfrm>
            <a:off x="10256483" y="5442347"/>
            <a:ext cx="1606859" cy="579967"/>
          </a:xfrm>
          <a:prstGeom prst="rect">
            <a:avLst/>
          </a:prstGeom>
          <a:noFill/>
        </p:spPr>
        <p:txBody>
          <a:bodyPr wrap="square" rtlCol="0">
            <a:spAutoFit/>
          </a:bodyPr>
          <a:lstStyle/>
          <a:p>
            <a:pPr algn="l">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THANKS</a:t>
            </a:r>
            <a:endParaRPr lang="zh-CN" altLang="en-US" sz="2400" b="1" dirty="0" err="1">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529277" cy="11273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2"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7" name="矩形 6"/>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8" name="图片 7"/>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5" name="直接连接符 4"/>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2" name="文本框 11"/>
          <p:cNvSpPr txBox="1"/>
          <p:nvPr userDrawn="1"/>
        </p:nvSpPr>
        <p:spPr>
          <a:xfrm>
            <a:off x="2609295" y="947467"/>
            <a:ext cx="5309586" cy="861774"/>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rPr>
              <a:t>参考</a:t>
            </a:r>
            <a:endParaRPr lang="en-US" altLang="zh-CN" sz="3200" b="1" dirty="0">
              <a:latin typeface="宋体" panose="02010600030101010101" pitchFamily="2" charset="-122"/>
              <a:ea typeface="宋体" panose="02010600030101010101" pitchFamily="2" charset="-122"/>
            </a:endParaRPr>
          </a:p>
          <a:p>
            <a:pPr marL="342900" indent="-342900" algn="l">
              <a:buFont typeface="+mj-lt"/>
              <a:buAutoNum type="arabicPeriod"/>
            </a:pPr>
            <a:endParaRPr lang="zh-CN" altLang="en-US" dirty="0">
              <a:latin typeface="宋体" panose="02010600030101010101" pitchFamily="2" charset="-122"/>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7" name="矩形 16"/>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pic>
        <p:nvPicPr>
          <p:cNvPr id="7" name="图片 6"/>
          <p:cNvPicPr>
            <a:picLocks noChangeAspect="1"/>
          </p:cNvPicPr>
          <p:nvPr userDrawn="1"/>
        </p:nvPicPr>
        <p:blipFill>
          <a:blip r:embed="rId3"/>
          <a:stretch>
            <a:fillRect/>
          </a:stretch>
        </p:blipFill>
        <p:spPr>
          <a:xfrm>
            <a:off x="4248" y="0"/>
            <a:ext cx="1529277" cy="1127351"/>
          </a:xfrm>
          <a:prstGeom prst="rect">
            <a:avLst/>
          </a:prstGeom>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4" name="灯片编号占位符 13"/>
          <p:cNvSpPr>
            <a:spLocks noGrp="1"/>
          </p:cNvSpPr>
          <p:nvPr>
            <p:ph type="sldNum" sz="quarter" idx="12"/>
          </p:nvPr>
        </p:nvSpPr>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pic>
        <p:nvPicPr>
          <p:cNvPr id="16" name="图片 15"/>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529277" cy="1127351"/>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4341" y="315005"/>
            <a:ext cx="335309" cy="2118544"/>
          </a:xfrm>
          <a:prstGeom prst="rect">
            <a:avLst/>
          </a:prstGeom>
        </p:spPr>
      </p:pic>
      <p:sp>
        <p:nvSpPr>
          <p:cNvPr id="8" name="标题 1"/>
          <p:cNvSpPr>
            <a:spLocks noGrp="1"/>
          </p:cNvSpPr>
          <p:nvPr>
            <p:ph type="title"/>
          </p:nvPr>
        </p:nvSpPr>
        <p:spPr>
          <a:xfrm>
            <a:off x="1642369" y="178480"/>
            <a:ext cx="10515600" cy="795338"/>
          </a:xfrm>
        </p:spPr>
        <p:txBody>
          <a:bodyPr>
            <a:normAutofit/>
          </a:bodyPr>
          <a:lstStyle>
            <a:lvl1pPr>
              <a:defRPr sz="2800" b="1">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9" name="矩形 8"/>
          <p:cNvSpPr/>
          <p:nvPr userDrawn="1"/>
        </p:nvSpPr>
        <p:spPr>
          <a:xfrm>
            <a:off x="0" y="6207356"/>
            <a:ext cx="12192000" cy="650644"/>
          </a:xfrm>
          <a:prstGeom prst="rect">
            <a:avLst/>
          </a:prstGeom>
          <a:gradFill>
            <a:gsLst>
              <a:gs pos="0">
                <a:schemeClr val="tx1">
                  <a:lumMod val="95000"/>
                  <a:lumOff val="5000"/>
                  <a:alpha val="0"/>
                </a:schemeClr>
              </a:gs>
              <a:gs pos="50000">
                <a:schemeClr val="tx1">
                  <a:lumMod val="95000"/>
                  <a:lumOff val="5000"/>
                  <a:alpha val="82000"/>
                </a:schemeClr>
              </a:gs>
              <a:gs pos="100000">
                <a:schemeClr val="tx1">
                  <a:lumMod val="95000"/>
                  <a:lumOff val="5000"/>
                  <a:alpha val="0"/>
                </a:schemeClr>
              </a:gs>
            </a:gsLst>
            <a:lin ang="0" scaled="0"/>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华文行楷" panose="02010800040101010101" pitchFamily="2" charset="-122"/>
                <a:ea typeface="华文行楷" panose="02010800040101010101" pitchFamily="2" charset="-122"/>
              </a:rPr>
              <a:t>人工智能研究所</a:t>
            </a:r>
          </a:p>
        </p:txBody>
      </p:sp>
      <p:pic>
        <p:nvPicPr>
          <p:cNvPr id="10" name="图片 9"/>
          <p:cNvPicPr>
            <a:picLocks noChangeAspect="1"/>
          </p:cNvPicPr>
          <p:nvPr userDrawn="1"/>
        </p:nvPicPr>
        <p:blipFill>
          <a:blip r:embed="rId4">
            <a:alphaModFix amt="5000"/>
          </a:blip>
          <a:stretch>
            <a:fillRect/>
          </a:stretch>
        </p:blipFill>
        <p:spPr>
          <a:xfrm>
            <a:off x="10685756" y="6266370"/>
            <a:ext cx="1033639" cy="545083"/>
          </a:xfrm>
          <a:prstGeom prst="rect">
            <a:avLst/>
          </a:prstGeom>
        </p:spPr>
      </p:pic>
      <p:sp>
        <p:nvSpPr>
          <p:cNvPr id="11" name="灯片编号占位符 13"/>
          <p:cNvSpPr>
            <a:spLocks noGrp="1"/>
          </p:cNvSpPr>
          <p:nvPr>
            <p:ph type="sldNum" sz="quarter" idx="12"/>
          </p:nvPr>
        </p:nvSpPr>
        <p:spPr>
          <a:xfrm>
            <a:off x="8610600" y="6356350"/>
            <a:ext cx="2743200" cy="365125"/>
          </a:xfrm>
        </p:spPr>
        <p:txBody>
          <a:bodyPr/>
          <a:lstStyle>
            <a:lvl1pPr>
              <a:defRPr sz="2000" b="1" i="1">
                <a:solidFill>
                  <a:schemeClr val="tx1"/>
                </a:solidFill>
                <a:latin typeface="Times New Roman" panose="02020603050405020304" pitchFamily="18" charset="0"/>
                <a:cs typeface="Times New Roman" panose="02020603050405020304" pitchFamily="18" charset="0"/>
              </a:defRPr>
            </a:lvl1pPr>
          </a:lstStyle>
          <a:p>
            <a:fld id="{EF2DDBE1-ABE7-404F-A592-1A3E362FB0A2}" type="slidenum">
              <a:rPr lang="zh-CN" altLang="en-US" smtClean="0"/>
              <a:t>‹#›</a:t>
            </a:fld>
            <a:endParaRPr lang="zh-CN" altLang="en-US" dirty="0"/>
          </a:p>
        </p:txBody>
      </p:sp>
      <p:cxnSp>
        <p:nvCxnSpPr>
          <p:cNvPr id="12" name="直接连接符 11"/>
          <p:cNvCxnSpPr/>
          <p:nvPr userDrawn="1"/>
        </p:nvCxnSpPr>
        <p:spPr>
          <a:xfrm>
            <a:off x="1642369" y="825623"/>
            <a:ext cx="9197266"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userDrawn="1"/>
        </p:nvSpPr>
        <p:spPr>
          <a:xfrm>
            <a:off x="1074198" y="1225118"/>
            <a:ext cx="6862439" cy="523220"/>
          </a:xfrm>
          <a:prstGeom prst="rect">
            <a:avLst/>
          </a:prstGeom>
          <a:noFill/>
        </p:spPr>
        <p:txBody>
          <a:bodyPr wrap="square" rtlCol="0">
            <a:spAutoFit/>
          </a:bodyPr>
          <a:lstStyle/>
          <a:p>
            <a:pPr algn="l"/>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CONTENT</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6E82A-BAB8-4871-9018-93C6073C5056}" type="datetime1">
              <a:rPr lang="zh-CN" altLang="en-US" smtClean="0"/>
              <a:t>2021/3/31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DDBE1-ABE7-404F-A592-1A3E362FB0A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6E82A-BAB8-4871-9018-93C6073C5056}" type="datetime1">
              <a:rPr lang="zh-CN" altLang="en-US" smtClean="0"/>
              <a:t>2021/3/31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DDBE1-ABE7-404F-A592-1A3E362FB0A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062" y="2547936"/>
            <a:ext cx="12027876" cy="1154672"/>
          </a:xfrm>
        </p:spPr>
        <p:txBody>
          <a:bodyPr>
            <a:normAutofit fontScale="90000"/>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论文分享</a:t>
            </a:r>
            <a:br>
              <a:rPr lang="en-US" altLang="zh-CN" b="1" dirty="0">
                <a:latin typeface="Times New Roman" panose="02020603050405020304" pitchFamily="18" charset="0"/>
                <a:ea typeface="宋体" panose="02010600030101010101" pitchFamily="2" charset="-122"/>
                <a:cs typeface="Times New Roman" panose="02020603050405020304" pitchFamily="18" charset="0"/>
              </a:rPr>
            </a:br>
            <a:r>
              <a:rPr lang="en-US" altLang="zh-CN" sz="4000" dirty="0"/>
              <a:t>Informer: Beyond Efficient </a:t>
            </a:r>
            <a:r>
              <a:rPr lang="en-US" altLang="zh-CN" sz="3600" dirty="0"/>
              <a:t>Transformer for Long Sequence</a:t>
            </a:r>
            <a:br>
              <a:rPr lang="en-US" altLang="zh-CN" sz="3600" dirty="0"/>
            </a:br>
            <a:r>
              <a:rPr lang="en-US" altLang="zh-CN" sz="3600" dirty="0"/>
              <a:t>Time-Series Forecasting</a:t>
            </a:r>
            <a:endParaRPr lang="zh-CN" altLang="en-US" sz="36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1"/>
          </p:nvPr>
        </p:nvSpPr>
        <p:spPr>
          <a:xfrm>
            <a:off x="1582615" y="4846803"/>
            <a:ext cx="8915400" cy="950260"/>
          </a:xfrm>
        </p:spPr>
        <p:txBody>
          <a:bodyPr/>
          <a:lstStyle/>
          <a:p>
            <a:r>
              <a:rPr lang="zh-CN" altLang="en-US" dirty="0">
                <a:latin typeface="宋体" panose="02010600030101010101" pitchFamily="2" charset="-122"/>
                <a:ea typeface="宋体" panose="02010600030101010101" pitchFamily="2" charset="-122"/>
              </a:rPr>
              <a:t>汇报人：彭美政</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日期：</a:t>
            </a:r>
            <a:r>
              <a:rPr lang="en-US" altLang="zh-CN" dirty="0">
                <a:latin typeface="宋体" panose="02010600030101010101" pitchFamily="2" charset="-122"/>
                <a:ea typeface="宋体" panose="02010600030101010101" pitchFamily="2" charset="-122"/>
              </a:rPr>
              <a:t>2021.3.31</a:t>
            </a:r>
          </a:p>
          <a:p>
            <a:endParaRPr lang="zh-CN" altLang="en-US" dirty="0"/>
          </a:p>
        </p:txBody>
      </p:sp>
      <p:sp>
        <p:nvSpPr>
          <p:cNvPr id="5" name="灯片编号占位符 4"/>
          <p:cNvSpPr>
            <a:spLocks noGrp="1"/>
          </p:cNvSpPr>
          <p:nvPr>
            <p:ph type="sldNum" sz="quarter" idx="12"/>
          </p:nvPr>
        </p:nvSpPr>
        <p:spPr>
          <a:xfrm>
            <a:off x="8610600" y="6356350"/>
            <a:ext cx="2743200" cy="365125"/>
          </a:xfrm>
        </p:spPr>
        <p:txBody>
          <a:bodyPr/>
          <a:lstStyle/>
          <a:p>
            <a:fld id="{EF2DDBE1-ABE7-404F-A592-1A3E362FB0A2}"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The intuitive introduction of attention</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10</a:t>
            </a:fld>
            <a:endParaRPr lang="zh-CN" altLang="en-US" dirty="0"/>
          </a:p>
        </p:txBody>
      </p:sp>
      <p:sp>
        <p:nvSpPr>
          <p:cNvPr id="4" name="矩形 3"/>
          <p:cNvSpPr/>
          <p:nvPr/>
        </p:nvSpPr>
        <p:spPr>
          <a:xfrm>
            <a:off x="1248506" y="1248396"/>
            <a:ext cx="8938847" cy="923330"/>
          </a:xfrm>
          <a:prstGeom prst="rect">
            <a:avLst/>
          </a:prstGeom>
        </p:spPr>
        <p:txBody>
          <a:bodyPr wrap="square">
            <a:spAutoFit/>
          </a:bodyPr>
          <a:lstStyle/>
          <a:p>
            <a:r>
              <a:rPr lang="zh-CN" altLang="en-US" b="1" dirty="0">
                <a:solidFill>
                  <a:srgbClr val="FF0000"/>
                </a:solidFill>
                <a:latin typeface="Arial" panose="020B0604020202020204" pitchFamily="34" charset="0"/>
                <a:cs typeface="Arial" panose="020B0604020202020204" pitchFamily="34" charset="0"/>
              </a:rPr>
              <a:t>Attention Mechanism </a:t>
            </a:r>
            <a:r>
              <a:rPr lang="zh-CN" altLang="en-US" dirty="0">
                <a:latin typeface="Arial" panose="020B0604020202020204" pitchFamily="34" charset="0"/>
                <a:cs typeface="Arial" panose="020B0604020202020204" pitchFamily="34" charset="0"/>
              </a:rPr>
              <a:t>is arguably one of the most powerful concepts in the deep learning field nowadays. It is based on a common intuition that we “attend to” a certain part when processing a large amount of information.</a:t>
            </a:r>
          </a:p>
        </p:txBody>
      </p:sp>
      <p:sp>
        <p:nvSpPr>
          <p:cNvPr id="5" name="矩形 4"/>
          <p:cNvSpPr/>
          <p:nvPr/>
        </p:nvSpPr>
        <p:spPr>
          <a:xfrm>
            <a:off x="1248506" y="3264766"/>
            <a:ext cx="9149864" cy="923330"/>
          </a:xfrm>
          <a:prstGeom prst="rect">
            <a:avLst/>
          </a:prstGeom>
        </p:spPr>
        <p:txBody>
          <a:bodyPr wrap="square">
            <a:spAutoFit/>
          </a:bodyPr>
          <a:lstStyle/>
          <a:p>
            <a:r>
              <a:rPr lang="zh-CN" altLang="en-US" dirty="0">
                <a:latin typeface="Arial" panose="020B0604020202020204" pitchFamily="34" charset="0"/>
                <a:cs typeface="Arial" panose="020B0604020202020204" pitchFamily="34" charset="0"/>
              </a:rPr>
              <a:t>we can explain the relationship between words in one sentence or close context. When we see “eating”, we expect to encounter a food word very soon.The color term describes the food, but probably not so much with"eating"directly.</a:t>
            </a:r>
          </a:p>
        </p:txBody>
      </p:sp>
      <p:sp>
        <p:nvSpPr>
          <p:cNvPr id="6" name="文本框 5"/>
          <p:cNvSpPr txBox="1"/>
          <p:nvPr/>
        </p:nvSpPr>
        <p:spPr>
          <a:xfrm>
            <a:off x="1248506" y="2799317"/>
            <a:ext cx="1453662" cy="456535"/>
          </a:xfrm>
          <a:prstGeom prst="rect">
            <a:avLst/>
          </a:prstGeom>
          <a:noFill/>
        </p:spPr>
        <p:txBody>
          <a:bodyPr wrap="square" rtlCol="0">
            <a:spAutoFit/>
          </a:bodyPr>
          <a:lstStyle/>
          <a:p>
            <a:pPr algn="l">
              <a:lnSpc>
                <a:spcPct val="150000"/>
              </a:lnSpc>
            </a:pPr>
            <a:r>
              <a:rPr lang="en-US" altLang="zh-CN" b="1" dirty="0">
                <a:latin typeface="Arial" panose="020B0604020202020204" pitchFamily="34" charset="0"/>
                <a:ea typeface="宋体" panose="02010600030101010101" pitchFamily="2" charset="-122"/>
                <a:cs typeface="Arial" panose="020B0604020202020204" pitchFamily="34" charset="0"/>
              </a:rPr>
              <a:t>Example:</a:t>
            </a:r>
            <a:endParaRPr lang="zh-CN" altLang="en-US" b="1" dirty="0">
              <a:latin typeface="Arial" panose="020B0604020202020204" pitchFamily="34" charset="0"/>
              <a:ea typeface="宋体" panose="02010600030101010101" pitchFamily="2" charset="-122"/>
              <a:cs typeface="Arial" panose="020B0604020202020204" pitchFamily="34" charset="0"/>
            </a:endParaRPr>
          </a:p>
        </p:txBody>
      </p:sp>
      <p:pic>
        <p:nvPicPr>
          <p:cNvPr id="7" name="图片 6"/>
          <p:cNvPicPr>
            <a:picLocks noChangeAspect="1"/>
          </p:cNvPicPr>
          <p:nvPr/>
        </p:nvPicPr>
        <p:blipFill>
          <a:blip r:embed="rId2"/>
          <a:stretch>
            <a:fillRect/>
          </a:stretch>
        </p:blipFill>
        <p:spPr>
          <a:xfrm>
            <a:off x="1398693" y="4635226"/>
            <a:ext cx="9064457" cy="1099052"/>
          </a:xfrm>
          <a:prstGeom prst="rect">
            <a:avLst/>
          </a:prstGeom>
        </p:spPr>
      </p:pic>
    </p:spTree>
    <p:extLst>
      <p:ext uri="{BB962C8B-B14F-4D97-AF65-F5344CB8AC3E}">
        <p14:creationId xmlns:p14="http://schemas.microsoft.com/office/powerpoint/2010/main" val="93333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The self-attention in NLP field</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11</a:t>
            </a:fld>
            <a:endParaRPr lang="zh-CN" altLang="en-US" dirty="0"/>
          </a:p>
        </p:txBody>
      </p:sp>
      <p:pic>
        <p:nvPicPr>
          <p:cNvPr id="4" name="图片 3"/>
          <p:cNvPicPr>
            <a:picLocks noChangeAspect="1"/>
          </p:cNvPicPr>
          <p:nvPr/>
        </p:nvPicPr>
        <p:blipFill>
          <a:blip r:embed="rId2"/>
          <a:stretch>
            <a:fillRect/>
          </a:stretch>
        </p:blipFill>
        <p:spPr>
          <a:xfrm>
            <a:off x="295916" y="2165914"/>
            <a:ext cx="10932204" cy="2816247"/>
          </a:xfrm>
          <a:prstGeom prst="rect">
            <a:avLst/>
          </a:prstGeom>
        </p:spPr>
      </p:pic>
    </p:spTree>
    <p:extLst>
      <p:ext uri="{BB962C8B-B14F-4D97-AF65-F5344CB8AC3E}">
        <p14:creationId xmlns:p14="http://schemas.microsoft.com/office/powerpoint/2010/main" val="100761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If we use Transformer in LSTF problem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12</a:t>
            </a:fld>
            <a:endParaRPr lang="zh-CN" altLang="en-US" dirty="0"/>
          </a:p>
        </p:txBody>
      </p:sp>
      <p:pic>
        <p:nvPicPr>
          <p:cNvPr id="4" name="图片 3"/>
          <p:cNvPicPr>
            <a:picLocks noChangeAspect="1"/>
          </p:cNvPicPr>
          <p:nvPr/>
        </p:nvPicPr>
        <p:blipFill>
          <a:blip r:embed="rId2"/>
          <a:stretch>
            <a:fillRect/>
          </a:stretch>
        </p:blipFill>
        <p:spPr>
          <a:xfrm>
            <a:off x="861653" y="1202270"/>
            <a:ext cx="9808327" cy="2462813"/>
          </a:xfrm>
          <a:prstGeom prst="rect">
            <a:avLst/>
          </a:prstGeom>
        </p:spPr>
      </p:pic>
      <p:pic>
        <p:nvPicPr>
          <p:cNvPr id="5" name="图片 4"/>
          <p:cNvPicPr>
            <a:picLocks noChangeAspect="1"/>
          </p:cNvPicPr>
          <p:nvPr/>
        </p:nvPicPr>
        <p:blipFill>
          <a:blip r:embed="rId3"/>
          <a:stretch>
            <a:fillRect/>
          </a:stretch>
        </p:blipFill>
        <p:spPr>
          <a:xfrm>
            <a:off x="1447869" y="3824551"/>
            <a:ext cx="8569499" cy="2090122"/>
          </a:xfrm>
          <a:prstGeom prst="rect">
            <a:avLst/>
          </a:prstGeom>
        </p:spPr>
      </p:pic>
    </p:spTree>
    <p:extLst>
      <p:ext uri="{BB962C8B-B14F-4D97-AF65-F5344CB8AC3E}">
        <p14:creationId xmlns:p14="http://schemas.microsoft.com/office/powerpoint/2010/main" val="1096573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fld id="{EF2DDBE1-ABE7-404F-A592-1A3E362FB0A2}" type="slidenum">
              <a:rPr lang="zh-CN" altLang="en-US" smtClean="0"/>
              <a:t>13</a:t>
            </a:fld>
            <a:endParaRPr lang="zh-CN" altLang="en-US" dirty="0"/>
          </a:p>
        </p:txBody>
      </p:sp>
      <p:sp>
        <p:nvSpPr>
          <p:cNvPr id="6" name="文本框 5"/>
          <p:cNvSpPr txBox="1"/>
          <p:nvPr/>
        </p:nvSpPr>
        <p:spPr>
          <a:xfrm>
            <a:off x="1405890" y="1971040"/>
            <a:ext cx="6102350" cy="3416320"/>
          </a:xfrm>
          <a:prstGeom prst="rect">
            <a:avLst/>
          </a:prstGeom>
          <a:noFill/>
        </p:spPr>
        <p:txBody>
          <a:bodyPr wrap="square" rtlCol="0" anchor="t">
            <a:spAutoFit/>
          </a:bodyPr>
          <a:lstStyle/>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Background</a:t>
            </a: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Motivation: Why attention?</a:t>
            </a:r>
          </a:p>
          <a:p>
            <a:pPr marL="342900" indent="-342900" algn="l">
              <a:lnSpc>
                <a:spcPct val="150000"/>
              </a:lnSpc>
              <a:buFont typeface="+mj-lt"/>
              <a:buAutoNum type="arabicPeriod"/>
            </a:pPr>
            <a:r>
              <a:rPr lang="en-US" altLang="zh-CN" sz="2400" b="1" dirty="0">
                <a:latin typeface="Arial" panose="020B0604020202020204" pitchFamily="34" charset="0"/>
                <a:ea typeface="宋体" panose="02010600030101010101" pitchFamily="2" charset="-122"/>
                <a:cs typeface="Arial" panose="020B0604020202020204" pitchFamily="34" charset="0"/>
              </a:rPr>
              <a:t>Methods: The details of Informer </a:t>
            </a:r>
            <a:endParaRPr lang="zh-CN" altLang="en-US" sz="2400" b="1"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Experiments</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Summary</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0435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Challenges</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14</a:t>
            </a:fld>
            <a:endParaRPr lang="zh-CN" altLang="en-US" dirty="0"/>
          </a:p>
        </p:txBody>
      </p:sp>
      <p:sp>
        <p:nvSpPr>
          <p:cNvPr id="4" name="文本框 3"/>
          <p:cNvSpPr txBox="1"/>
          <p:nvPr/>
        </p:nvSpPr>
        <p:spPr>
          <a:xfrm>
            <a:off x="416168" y="1215078"/>
            <a:ext cx="6541478" cy="1754326"/>
          </a:xfrm>
          <a:prstGeom prst="rect">
            <a:avLst/>
          </a:prstGeom>
          <a:noFill/>
        </p:spPr>
        <p:txBody>
          <a:bodyPr wrap="square" rtlCol="0">
            <a:spAutoFit/>
          </a:bodyPr>
          <a:lstStyle/>
          <a:p>
            <a:pPr marL="342900" indent="-342900">
              <a:lnSpc>
                <a:spcPct val="150000"/>
              </a:lnSpc>
              <a:buFont typeface="+mj-lt"/>
              <a:buAutoNum type="arabicPeriod"/>
            </a:pPr>
            <a:r>
              <a:rPr lang="en-US" altLang="zh-CN" b="1" dirty="0">
                <a:latin typeface="Arial" panose="020B0604020202020204" pitchFamily="34" charset="0"/>
                <a:ea typeface="宋体" panose="02010600030101010101" pitchFamily="2" charset="-122"/>
                <a:cs typeface="Arial" panose="020B0604020202020204" pitchFamily="34" charset="0"/>
              </a:rPr>
              <a:t>The quadratic computation of self-attention</a:t>
            </a:r>
          </a:p>
          <a:p>
            <a:pPr lvl="1">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The atom operation of self-attention mechanism namely canonical dot-product, causes the time complexity and memory usage per layer to be O(L</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 </a:t>
            </a:r>
            <a:r>
              <a:rPr lang="en-US" altLang="zh-CN" dirty="0">
                <a:solidFill>
                  <a:srgbClr val="FF0000"/>
                </a:solidFill>
                <a:latin typeface="Arial" panose="020B0604020202020204" pitchFamily="34" charset="0"/>
                <a:ea typeface="宋体" panose="02010600030101010101" pitchFamily="2" charset="-122"/>
                <a:cs typeface="Arial" panose="020B0604020202020204" pitchFamily="34" charset="0"/>
              </a:rPr>
              <a:t>[Complexity/layer]</a:t>
            </a:r>
            <a:endParaRPr lang="en-US" altLang="zh-CN" b="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 name="文本框 4"/>
          <p:cNvSpPr txBox="1"/>
          <p:nvPr/>
        </p:nvSpPr>
        <p:spPr>
          <a:xfrm>
            <a:off x="416168" y="2825291"/>
            <a:ext cx="6652847" cy="1754326"/>
          </a:xfrm>
          <a:prstGeom prst="rect">
            <a:avLst/>
          </a:prstGeom>
          <a:noFill/>
        </p:spPr>
        <p:txBody>
          <a:bodyPr wrap="square" rtlCol="0">
            <a:spAutoFit/>
          </a:bodyPr>
          <a:lstStyle/>
          <a:p>
            <a:pPr marL="342900" indent="-342900">
              <a:lnSpc>
                <a:spcPct val="150000"/>
              </a:lnSpc>
              <a:buFont typeface="+mj-lt"/>
              <a:buAutoNum type="arabicPeriod" startAt="2"/>
            </a:pPr>
            <a:r>
              <a:rPr lang="en-US" altLang="zh-CN" b="1" dirty="0">
                <a:latin typeface="Arial" panose="020B0604020202020204" pitchFamily="34" charset="0"/>
                <a:ea typeface="宋体" panose="02010600030101010101" pitchFamily="2" charset="-122"/>
                <a:cs typeface="Arial" panose="020B0604020202020204" pitchFamily="34" charset="0"/>
              </a:rPr>
              <a:t>The memory bottleneck in stacking layers</a:t>
            </a:r>
          </a:p>
          <a:p>
            <a:pPr lvl="1">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The stack of  J encoder/decoder layer makes total memory usage to be O(J*L</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 which limits the model scalability on receiving long sequence inputs. </a:t>
            </a:r>
            <a:r>
              <a:rPr lang="en-US" altLang="zh-CN" dirty="0">
                <a:solidFill>
                  <a:srgbClr val="FF0000"/>
                </a:solidFill>
                <a:latin typeface="Arial" panose="020B0604020202020204" pitchFamily="34" charset="0"/>
                <a:ea typeface="宋体" panose="02010600030101010101" pitchFamily="2" charset="-122"/>
                <a:cs typeface="Arial" panose="020B0604020202020204" pitchFamily="34" charset="0"/>
              </a:rPr>
              <a:t>[Long Input]</a:t>
            </a:r>
          </a:p>
        </p:txBody>
      </p:sp>
      <p:sp>
        <p:nvSpPr>
          <p:cNvPr id="7" name="文本框 6"/>
          <p:cNvSpPr txBox="1"/>
          <p:nvPr/>
        </p:nvSpPr>
        <p:spPr>
          <a:xfrm>
            <a:off x="334107" y="4484107"/>
            <a:ext cx="6840416" cy="1338828"/>
          </a:xfrm>
          <a:prstGeom prst="rect">
            <a:avLst/>
          </a:prstGeom>
          <a:noFill/>
        </p:spPr>
        <p:txBody>
          <a:bodyPr wrap="square" rtlCol="0">
            <a:spAutoFit/>
          </a:bodyPr>
          <a:lstStyle/>
          <a:p>
            <a:pPr marL="342900" indent="-342900">
              <a:lnSpc>
                <a:spcPct val="150000"/>
              </a:lnSpc>
              <a:buFont typeface="+mj-lt"/>
              <a:buAutoNum type="arabicPeriod" startAt="3"/>
            </a:pPr>
            <a:r>
              <a:rPr lang="en-US" altLang="zh-CN" b="1" dirty="0">
                <a:latin typeface="Arial" panose="020B0604020202020204" pitchFamily="34" charset="0"/>
                <a:ea typeface="宋体" panose="02010600030101010101" pitchFamily="2" charset="-122"/>
                <a:cs typeface="Arial" panose="020B0604020202020204" pitchFamily="34" charset="0"/>
              </a:rPr>
              <a:t>The speed plunge in predicting long output</a:t>
            </a:r>
          </a:p>
          <a:p>
            <a:pPr lvl="1">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The dynamic decoding of Transformer makes the inference speed as slow as RNN-based model. </a:t>
            </a:r>
            <a:r>
              <a:rPr lang="en-US" altLang="zh-CN" dirty="0">
                <a:solidFill>
                  <a:srgbClr val="FF0000"/>
                </a:solidFill>
                <a:latin typeface="Arial" panose="020B0604020202020204" pitchFamily="34" charset="0"/>
                <a:ea typeface="宋体" panose="02010600030101010101" pitchFamily="2" charset="-122"/>
                <a:cs typeface="Arial" panose="020B0604020202020204" pitchFamily="34" charset="0"/>
              </a:rPr>
              <a:t>[Long Output]</a:t>
            </a:r>
          </a:p>
        </p:txBody>
      </p:sp>
      <p:pic>
        <p:nvPicPr>
          <p:cNvPr id="8" name="图片 7"/>
          <p:cNvPicPr>
            <a:picLocks noChangeAspect="1"/>
          </p:cNvPicPr>
          <p:nvPr/>
        </p:nvPicPr>
        <p:blipFill>
          <a:blip r:embed="rId2"/>
          <a:stretch>
            <a:fillRect/>
          </a:stretch>
        </p:blipFill>
        <p:spPr>
          <a:xfrm>
            <a:off x="6957646" y="1658535"/>
            <a:ext cx="4702109" cy="3687188"/>
          </a:xfrm>
          <a:prstGeom prst="rect">
            <a:avLst/>
          </a:prstGeom>
        </p:spPr>
      </p:pic>
    </p:spTree>
    <p:extLst>
      <p:ext uri="{BB962C8B-B14F-4D97-AF65-F5344CB8AC3E}">
        <p14:creationId xmlns:p14="http://schemas.microsoft.com/office/powerpoint/2010/main" val="2692327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 Self-attention Mechanism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15</a:t>
            </a:fld>
            <a:endParaRPr lang="zh-CN" altLang="en-US" dirty="0"/>
          </a:p>
        </p:txBody>
      </p:sp>
      <p:pic>
        <p:nvPicPr>
          <p:cNvPr id="4" name="图片 3"/>
          <p:cNvPicPr>
            <a:picLocks noChangeAspect="1"/>
          </p:cNvPicPr>
          <p:nvPr/>
        </p:nvPicPr>
        <p:blipFill>
          <a:blip r:embed="rId2"/>
          <a:stretch>
            <a:fillRect/>
          </a:stretch>
        </p:blipFill>
        <p:spPr>
          <a:xfrm>
            <a:off x="493957" y="1300089"/>
            <a:ext cx="10332303" cy="4689015"/>
          </a:xfrm>
          <a:prstGeom prst="rect">
            <a:avLst/>
          </a:prstGeom>
        </p:spPr>
      </p:pic>
    </p:spTree>
    <p:extLst>
      <p:ext uri="{BB962C8B-B14F-4D97-AF65-F5344CB8AC3E}">
        <p14:creationId xmlns:p14="http://schemas.microsoft.com/office/powerpoint/2010/main" val="954964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 Self-attention Mechanism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16</a:t>
            </a:fld>
            <a:endParaRPr lang="zh-CN" altLang="en-US" dirty="0"/>
          </a:p>
        </p:txBody>
      </p:sp>
      <p:pic>
        <p:nvPicPr>
          <p:cNvPr id="4" name="图片 3"/>
          <p:cNvPicPr>
            <a:picLocks noChangeAspect="1"/>
          </p:cNvPicPr>
          <p:nvPr/>
        </p:nvPicPr>
        <p:blipFill>
          <a:blip r:embed="rId2"/>
          <a:stretch>
            <a:fillRect/>
          </a:stretch>
        </p:blipFill>
        <p:spPr>
          <a:xfrm>
            <a:off x="824156" y="1644575"/>
            <a:ext cx="9816135" cy="4148486"/>
          </a:xfrm>
          <a:prstGeom prst="rect">
            <a:avLst/>
          </a:prstGeom>
        </p:spPr>
      </p:pic>
    </p:spTree>
    <p:extLst>
      <p:ext uri="{BB962C8B-B14F-4D97-AF65-F5344CB8AC3E}">
        <p14:creationId xmlns:p14="http://schemas.microsoft.com/office/powerpoint/2010/main" val="882769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 Self-attention Mechanism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17</a:t>
            </a:fld>
            <a:endParaRPr lang="zh-CN" altLang="en-US" dirty="0"/>
          </a:p>
        </p:txBody>
      </p:sp>
      <p:pic>
        <p:nvPicPr>
          <p:cNvPr id="4" name="图片 3"/>
          <p:cNvPicPr>
            <a:picLocks noChangeAspect="1"/>
          </p:cNvPicPr>
          <p:nvPr/>
        </p:nvPicPr>
        <p:blipFill>
          <a:blip r:embed="rId2"/>
          <a:stretch>
            <a:fillRect/>
          </a:stretch>
        </p:blipFill>
        <p:spPr>
          <a:xfrm>
            <a:off x="1443076" y="1612634"/>
            <a:ext cx="9113554" cy="4438504"/>
          </a:xfrm>
          <a:prstGeom prst="rect">
            <a:avLst/>
          </a:prstGeom>
        </p:spPr>
      </p:pic>
    </p:spTree>
    <p:extLst>
      <p:ext uri="{BB962C8B-B14F-4D97-AF65-F5344CB8AC3E}">
        <p14:creationId xmlns:p14="http://schemas.microsoft.com/office/powerpoint/2010/main" val="4173232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 Self-attention Mechanism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18</a:t>
            </a:fld>
            <a:endParaRPr lang="zh-CN" altLang="en-US" dirty="0"/>
          </a:p>
        </p:txBody>
      </p:sp>
      <p:sp>
        <p:nvSpPr>
          <p:cNvPr id="6" name="矩形 5"/>
          <p:cNvSpPr/>
          <p:nvPr/>
        </p:nvSpPr>
        <p:spPr>
          <a:xfrm>
            <a:off x="926123" y="1271173"/>
            <a:ext cx="7895491"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Arial" panose="020B0604020202020204" pitchFamily="34" charset="0"/>
                <a:cs typeface="Arial" panose="020B0604020202020204" pitchFamily="34" charset="0"/>
              </a:rPr>
              <a:t>Rewrite the original self-attention into the probability formulation</a:t>
            </a:r>
          </a:p>
        </p:txBody>
      </p:sp>
      <p:pic>
        <p:nvPicPr>
          <p:cNvPr id="7" name="图片 6"/>
          <p:cNvPicPr>
            <a:picLocks noChangeAspect="1"/>
          </p:cNvPicPr>
          <p:nvPr/>
        </p:nvPicPr>
        <p:blipFill>
          <a:blip r:embed="rId2"/>
          <a:stretch>
            <a:fillRect/>
          </a:stretch>
        </p:blipFill>
        <p:spPr>
          <a:xfrm>
            <a:off x="1235043" y="1808906"/>
            <a:ext cx="3653906" cy="758448"/>
          </a:xfrm>
          <a:prstGeom prst="rect">
            <a:avLst/>
          </a:prstGeom>
        </p:spPr>
      </p:pic>
      <p:pic>
        <p:nvPicPr>
          <p:cNvPr id="8" name="图片 7"/>
          <p:cNvPicPr>
            <a:picLocks noChangeAspect="1"/>
          </p:cNvPicPr>
          <p:nvPr/>
        </p:nvPicPr>
        <p:blipFill>
          <a:blip r:embed="rId3"/>
          <a:stretch>
            <a:fillRect/>
          </a:stretch>
        </p:blipFill>
        <p:spPr>
          <a:xfrm>
            <a:off x="5884114" y="1808906"/>
            <a:ext cx="5452972" cy="792354"/>
          </a:xfrm>
          <a:prstGeom prst="rect">
            <a:avLst/>
          </a:prstGeom>
        </p:spPr>
      </p:pic>
      <p:sp>
        <p:nvSpPr>
          <p:cNvPr id="9" name="右箭头 8"/>
          <p:cNvSpPr/>
          <p:nvPr/>
        </p:nvSpPr>
        <p:spPr>
          <a:xfrm>
            <a:off x="5052424" y="2083510"/>
            <a:ext cx="668215" cy="209239"/>
          </a:xfrm>
          <a:prstGeom prst="rightArrow">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26124" y="2735754"/>
            <a:ext cx="6928338"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latin typeface="Arial" panose="020B0604020202020204" pitchFamily="34" charset="0"/>
                <a:cs typeface="Arial" panose="020B0604020202020204" pitchFamily="34" charset="0"/>
              </a:rPr>
              <a:t>Establish the measurement</a:t>
            </a:r>
            <a:endParaRPr lang="zh-CN" altLang="en-US" b="1" dirty="0">
              <a:latin typeface="Arial" panose="020B0604020202020204" pitchFamily="34" charset="0"/>
              <a:cs typeface="Arial" panose="020B0604020202020204" pitchFamily="34" charset="0"/>
            </a:endParaRPr>
          </a:p>
        </p:txBody>
      </p:sp>
      <p:sp>
        <p:nvSpPr>
          <p:cNvPr id="11" name="文本框 10"/>
          <p:cNvSpPr txBox="1"/>
          <p:nvPr/>
        </p:nvSpPr>
        <p:spPr>
          <a:xfrm>
            <a:off x="1189244" y="3040260"/>
            <a:ext cx="2168769" cy="456535"/>
          </a:xfrm>
          <a:prstGeom prst="rect">
            <a:avLst/>
          </a:prstGeom>
          <a:noFill/>
        </p:spPr>
        <p:txBody>
          <a:bodyPr wrap="square" rtlCol="0">
            <a:spAutoFit/>
          </a:bodyPr>
          <a:lstStyle/>
          <a:p>
            <a:pPr algn="l">
              <a:lnSpc>
                <a:spcPct val="150000"/>
              </a:lnSpc>
            </a:pPr>
            <a:r>
              <a:rPr lang="en-US" altLang="zh-CN" dirty="0">
                <a:solidFill>
                  <a:srgbClr val="FF0000"/>
                </a:solidFill>
                <a:latin typeface="Arial" panose="020B0604020202020204" pitchFamily="34" charset="0"/>
                <a:ea typeface="宋体" panose="02010600030101010101" pitchFamily="2" charset="-122"/>
                <a:cs typeface="Arial" panose="020B0604020202020204" pitchFamily="34" charset="0"/>
              </a:rPr>
              <a:t>attention probability</a:t>
            </a:r>
            <a:endParaRPr lang="zh-CN" altLang="en-US"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2" name="图片 11"/>
          <p:cNvPicPr>
            <a:picLocks noChangeAspect="1"/>
          </p:cNvPicPr>
          <p:nvPr/>
        </p:nvPicPr>
        <p:blipFill>
          <a:blip r:embed="rId4"/>
          <a:stretch>
            <a:fillRect/>
          </a:stretch>
        </p:blipFill>
        <p:spPr>
          <a:xfrm>
            <a:off x="3542116" y="3035299"/>
            <a:ext cx="1325028" cy="544925"/>
          </a:xfrm>
          <a:prstGeom prst="rect">
            <a:avLst/>
          </a:prstGeom>
        </p:spPr>
      </p:pic>
      <p:sp>
        <p:nvSpPr>
          <p:cNvPr id="13" name="文本框 12"/>
          <p:cNvSpPr txBox="1"/>
          <p:nvPr/>
        </p:nvSpPr>
        <p:spPr>
          <a:xfrm>
            <a:off x="5884114" y="3040260"/>
            <a:ext cx="2168769" cy="507831"/>
          </a:xfrm>
          <a:prstGeom prst="rect">
            <a:avLst/>
          </a:prstGeom>
          <a:noFill/>
        </p:spPr>
        <p:txBody>
          <a:bodyPr wrap="square" rtlCol="0">
            <a:spAutoFit/>
          </a:bodyPr>
          <a:lstStyle/>
          <a:p>
            <a:pPr algn="l">
              <a:lnSpc>
                <a:spcPct val="150000"/>
              </a:lnSpc>
            </a:pPr>
            <a:r>
              <a:rPr lang="en-US" altLang="zh-CN" dirty="0">
                <a:solidFill>
                  <a:srgbClr val="FF0000"/>
                </a:solidFill>
                <a:latin typeface="Arial" panose="020B0604020202020204" pitchFamily="34" charset="0"/>
                <a:ea typeface="宋体" panose="02010600030101010101" pitchFamily="2" charset="-122"/>
                <a:cs typeface="Arial" panose="020B0604020202020204" pitchFamily="34" charset="0"/>
              </a:rPr>
              <a:t>uniform probability</a:t>
            </a:r>
            <a:endParaRPr lang="zh-CN" altLang="en-US"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4" name="图片 13"/>
          <p:cNvPicPr>
            <a:picLocks noChangeAspect="1"/>
          </p:cNvPicPr>
          <p:nvPr/>
        </p:nvPicPr>
        <p:blipFill>
          <a:blip r:embed="rId5"/>
          <a:stretch>
            <a:fillRect/>
          </a:stretch>
        </p:blipFill>
        <p:spPr>
          <a:xfrm>
            <a:off x="8187423" y="2949676"/>
            <a:ext cx="2053188" cy="630548"/>
          </a:xfrm>
          <a:prstGeom prst="rect">
            <a:avLst/>
          </a:prstGeom>
        </p:spPr>
      </p:pic>
      <p:pic>
        <p:nvPicPr>
          <p:cNvPr id="15" name="图片 14"/>
          <p:cNvPicPr>
            <a:picLocks noChangeAspect="1"/>
          </p:cNvPicPr>
          <p:nvPr/>
        </p:nvPicPr>
        <p:blipFill>
          <a:blip r:embed="rId6"/>
          <a:stretch>
            <a:fillRect/>
          </a:stretch>
        </p:blipFill>
        <p:spPr>
          <a:xfrm>
            <a:off x="3705131" y="3662603"/>
            <a:ext cx="3762470" cy="1291594"/>
          </a:xfrm>
          <a:prstGeom prst="rect">
            <a:avLst/>
          </a:prstGeom>
        </p:spPr>
      </p:pic>
      <p:pic>
        <p:nvPicPr>
          <p:cNvPr id="16" name="图片 15"/>
          <p:cNvPicPr>
            <a:picLocks noChangeAspect="1"/>
          </p:cNvPicPr>
          <p:nvPr/>
        </p:nvPicPr>
        <p:blipFill>
          <a:blip r:embed="rId7"/>
          <a:stretch>
            <a:fillRect/>
          </a:stretch>
        </p:blipFill>
        <p:spPr>
          <a:xfrm>
            <a:off x="3362905" y="5079817"/>
            <a:ext cx="4491557" cy="982240"/>
          </a:xfrm>
          <a:prstGeom prst="rect">
            <a:avLst/>
          </a:prstGeom>
        </p:spPr>
      </p:pic>
    </p:spTree>
    <p:extLst>
      <p:ext uri="{BB962C8B-B14F-4D97-AF65-F5344CB8AC3E}">
        <p14:creationId xmlns:p14="http://schemas.microsoft.com/office/powerpoint/2010/main" val="3538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 Self-attention Mechanism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19</a:t>
            </a:fld>
            <a:endParaRPr lang="zh-CN" altLang="en-US" dirty="0"/>
          </a:p>
        </p:txBody>
      </p:sp>
      <p:sp>
        <p:nvSpPr>
          <p:cNvPr id="6" name="矩形 5"/>
          <p:cNvSpPr/>
          <p:nvPr/>
        </p:nvSpPr>
        <p:spPr>
          <a:xfrm>
            <a:off x="926123" y="1271173"/>
            <a:ext cx="7895491"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Arial" panose="020B0604020202020204" pitchFamily="34" charset="0"/>
                <a:cs typeface="Arial" panose="020B0604020202020204" pitchFamily="34" charset="0"/>
              </a:rPr>
              <a:t>Rewrite the original self-attention into the probability formulation</a:t>
            </a:r>
          </a:p>
        </p:txBody>
      </p:sp>
      <p:sp>
        <p:nvSpPr>
          <p:cNvPr id="10" name="矩形 9"/>
          <p:cNvSpPr/>
          <p:nvPr/>
        </p:nvSpPr>
        <p:spPr>
          <a:xfrm>
            <a:off x="926123" y="1640505"/>
            <a:ext cx="6928338"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latin typeface="Arial" panose="020B0604020202020204" pitchFamily="34" charset="0"/>
                <a:cs typeface="Arial" panose="020B0604020202020204" pitchFamily="34" charset="0"/>
              </a:rPr>
              <a:t>Establish the measurement</a:t>
            </a:r>
            <a:endParaRPr lang="zh-CN" altLang="en-US" b="1" dirty="0">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2"/>
          <a:stretch>
            <a:fillRect/>
          </a:stretch>
        </p:blipFill>
        <p:spPr>
          <a:xfrm>
            <a:off x="3140750" y="2225547"/>
            <a:ext cx="4491557" cy="982240"/>
          </a:xfrm>
          <a:prstGeom prst="rect">
            <a:avLst/>
          </a:prstGeom>
        </p:spPr>
      </p:pic>
      <p:sp>
        <p:nvSpPr>
          <p:cNvPr id="17" name="矩形 16"/>
          <p:cNvSpPr/>
          <p:nvPr/>
        </p:nvSpPr>
        <p:spPr>
          <a:xfrm>
            <a:off x="926123" y="3423498"/>
            <a:ext cx="6928338"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latin typeface="Arial" panose="020B0604020202020204" pitchFamily="34" charset="0"/>
                <a:cs typeface="Arial" panose="020B0604020202020204" pitchFamily="34" charset="0"/>
              </a:rPr>
              <a:t>Define </a:t>
            </a:r>
            <a:r>
              <a:rPr lang="en-US" altLang="zh-CN" b="1" dirty="0" err="1">
                <a:latin typeface="Arial" panose="020B0604020202020204" pitchFamily="34" charset="0"/>
                <a:cs typeface="Arial" panose="020B0604020202020204" pitchFamily="34" charset="0"/>
              </a:rPr>
              <a:t>ProbSparse</a:t>
            </a:r>
            <a:r>
              <a:rPr lang="en-US" altLang="zh-CN" b="1" dirty="0">
                <a:latin typeface="Arial" panose="020B0604020202020204" pitchFamily="34" charset="0"/>
                <a:cs typeface="Arial" panose="020B0604020202020204" pitchFamily="34" charset="0"/>
              </a:rPr>
              <a:t> self-attention</a:t>
            </a:r>
            <a:endParaRPr lang="zh-CN" altLang="en-US" b="1" dirty="0">
              <a:latin typeface="Arial" panose="020B0604020202020204" pitchFamily="34" charset="0"/>
              <a:cs typeface="Arial" panose="020B0604020202020204" pitchFamily="34" charset="0"/>
            </a:endParaRPr>
          </a:p>
        </p:txBody>
      </p:sp>
      <p:sp>
        <p:nvSpPr>
          <p:cNvPr id="4" name="矩形 3"/>
          <p:cNvSpPr/>
          <p:nvPr/>
        </p:nvSpPr>
        <p:spPr>
          <a:xfrm>
            <a:off x="1235043" y="3792830"/>
            <a:ext cx="9900361" cy="646331"/>
          </a:xfrm>
          <a:prstGeom prst="rect">
            <a:avLst/>
          </a:prstGeom>
        </p:spPr>
        <p:txBody>
          <a:bodyPr wrap="square">
            <a:spAutoFit/>
          </a:bodyPr>
          <a:lstStyle/>
          <a:p>
            <a:r>
              <a:rPr lang="zh-CN" altLang="en-US" dirty="0">
                <a:latin typeface="Arial" panose="020B0604020202020204" pitchFamily="34" charset="0"/>
                <a:cs typeface="Arial" panose="020B0604020202020204" pitchFamily="34" charset="0"/>
              </a:rPr>
              <a:t>Based on propos</a:t>
            </a:r>
            <a:r>
              <a:rPr lang="en-US" altLang="zh-CN" dirty="0">
                <a:latin typeface="Arial" panose="020B0604020202020204" pitchFamily="34" charset="0"/>
                <a:cs typeface="Arial" panose="020B0604020202020204" pitchFamily="34" charset="0"/>
              </a:rPr>
              <a:t>ed </a:t>
            </a:r>
            <a:r>
              <a:rPr lang="en-US" altLang="zh-CN" dirty="0" err="1">
                <a:latin typeface="Arial" panose="020B0604020202020204" pitchFamily="34" charset="0"/>
                <a:cs typeface="Arial" panose="020B0604020202020204" pitchFamily="34" charset="0"/>
              </a:rPr>
              <a:t>mea</a:t>
            </a:r>
            <a:r>
              <a:rPr lang="zh-CN" altLang="en-US" dirty="0">
                <a:latin typeface="Arial" panose="020B0604020202020204" pitchFamily="34" charset="0"/>
                <a:cs typeface="Arial" panose="020B0604020202020204" pitchFamily="34" charset="0"/>
              </a:rPr>
              <a:t>surement, we have the ProbSparse Self-attention by allowing each key only to </a:t>
            </a:r>
            <a:r>
              <a:rPr lang="en-US" altLang="zh-CN" dirty="0">
                <a:latin typeface="Arial" panose="020B0604020202020204" pitchFamily="34" charset="0"/>
                <a:cs typeface="Arial" panose="020B0604020202020204" pitchFamily="34" charset="0"/>
              </a:rPr>
              <a:t>attend to the u dominate queries, namely </a:t>
            </a:r>
            <a:r>
              <a:rPr lang="en-US" altLang="zh-CN" dirty="0">
                <a:solidFill>
                  <a:srgbClr val="FF0000"/>
                </a:solidFill>
                <a:latin typeface="Arial" panose="020B0604020202020204" pitchFamily="34" charset="0"/>
                <a:cs typeface="Arial" panose="020B0604020202020204" pitchFamily="34" charset="0"/>
              </a:rPr>
              <a:t>the “Active” queries </a:t>
            </a:r>
            <a:endParaRPr lang="zh-CN" altLang="en-US" dirty="0">
              <a:solidFill>
                <a:srgbClr val="FF0000"/>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3"/>
          <a:stretch>
            <a:fillRect/>
          </a:stretch>
        </p:blipFill>
        <p:spPr>
          <a:xfrm>
            <a:off x="3760367" y="4449737"/>
            <a:ext cx="3252324" cy="693050"/>
          </a:xfrm>
          <a:prstGeom prst="rect">
            <a:avLst/>
          </a:prstGeom>
        </p:spPr>
      </p:pic>
    </p:spTree>
    <p:extLst>
      <p:ext uri="{BB962C8B-B14F-4D97-AF65-F5344CB8AC3E}">
        <p14:creationId xmlns:p14="http://schemas.microsoft.com/office/powerpoint/2010/main" val="122298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fld id="{EF2DDBE1-ABE7-404F-A592-1A3E362FB0A2}" type="slidenum">
              <a:rPr lang="zh-CN" altLang="en-US" smtClean="0"/>
              <a:t>2</a:t>
            </a:fld>
            <a:endParaRPr lang="zh-CN" altLang="en-US" dirty="0"/>
          </a:p>
        </p:txBody>
      </p:sp>
      <p:sp>
        <p:nvSpPr>
          <p:cNvPr id="6" name="文本框 5"/>
          <p:cNvSpPr txBox="1"/>
          <p:nvPr/>
        </p:nvSpPr>
        <p:spPr>
          <a:xfrm>
            <a:off x="1405890" y="1971040"/>
            <a:ext cx="6102350" cy="3416320"/>
          </a:xfrm>
          <a:prstGeom prst="rect">
            <a:avLst/>
          </a:prstGeom>
          <a:noFill/>
        </p:spPr>
        <p:txBody>
          <a:bodyPr wrap="square" rtlCol="0" anchor="t">
            <a:spAutoFit/>
          </a:bodyPr>
          <a:lstStyle/>
          <a:p>
            <a:pPr marL="342900" indent="-342900" algn="l">
              <a:lnSpc>
                <a:spcPct val="150000"/>
              </a:lnSpc>
              <a:buFont typeface="+mj-lt"/>
              <a:buAutoNum type="arabicPeriod"/>
            </a:pPr>
            <a:r>
              <a:rPr lang="en-US" altLang="zh-CN" sz="2400" b="1" dirty="0">
                <a:latin typeface="Arial" panose="020B0604020202020204" pitchFamily="34" charset="0"/>
                <a:ea typeface="宋体" panose="02010600030101010101" pitchFamily="2" charset="-122"/>
                <a:cs typeface="Arial" panose="020B0604020202020204" pitchFamily="34" charset="0"/>
              </a:rPr>
              <a:t>Background</a:t>
            </a: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Motivation: Why attention?</a:t>
            </a: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Methods: The details of Informer </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Experiments</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Summary</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 Self-attention Mechanism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20</a:t>
            </a:fld>
            <a:endParaRPr lang="zh-CN" altLang="en-US" dirty="0"/>
          </a:p>
        </p:txBody>
      </p:sp>
      <p:sp>
        <p:nvSpPr>
          <p:cNvPr id="6" name="矩形 5"/>
          <p:cNvSpPr/>
          <p:nvPr/>
        </p:nvSpPr>
        <p:spPr>
          <a:xfrm>
            <a:off x="926123" y="1271173"/>
            <a:ext cx="7895491"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Arial" panose="020B0604020202020204" pitchFamily="34" charset="0"/>
                <a:cs typeface="Arial" panose="020B0604020202020204" pitchFamily="34" charset="0"/>
              </a:rPr>
              <a:t>Rewrite the original self-attention into the probability formulation</a:t>
            </a:r>
          </a:p>
        </p:txBody>
      </p:sp>
      <p:sp>
        <p:nvSpPr>
          <p:cNvPr id="10" name="矩形 9"/>
          <p:cNvSpPr/>
          <p:nvPr/>
        </p:nvSpPr>
        <p:spPr>
          <a:xfrm>
            <a:off x="926123" y="1716817"/>
            <a:ext cx="6928338"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latin typeface="Arial" panose="020B0604020202020204" pitchFamily="34" charset="0"/>
                <a:cs typeface="Arial" panose="020B0604020202020204" pitchFamily="34" charset="0"/>
              </a:rPr>
              <a:t>Establish the measurement</a:t>
            </a:r>
            <a:endParaRPr lang="zh-CN" altLang="en-US" b="1" dirty="0">
              <a:latin typeface="Arial" panose="020B0604020202020204" pitchFamily="34" charset="0"/>
              <a:cs typeface="Arial" panose="020B0604020202020204" pitchFamily="34" charset="0"/>
            </a:endParaRPr>
          </a:p>
        </p:txBody>
      </p:sp>
      <p:sp>
        <p:nvSpPr>
          <p:cNvPr id="17" name="矩形 16"/>
          <p:cNvSpPr/>
          <p:nvPr/>
        </p:nvSpPr>
        <p:spPr>
          <a:xfrm>
            <a:off x="926123" y="2162461"/>
            <a:ext cx="6928338"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latin typeface="Arial" panose="020B0604020202020204" pitchFamily="34" charset="0"/>
                <a:cs typeface="Arial" panose="020B0604020202020204" pitchFamily="34" charset="0"/>
              </a:rPr>
              <a:t>Define </a:t>
            </a:r>
            <a:r>
              <a:rPr lang="en-US" altLang="zh-CN" b="1" dirty="0" err="1">
                <a:latin typeface="Arial" panose="020B0604020202020204" pitchFamily="34" charset="0"/>
                <a:cs typeface="Arial" panose="020B0604020202020204" pitchFamily="34" charset="0"/>
              </a:rPr>
              <a:t>ProbSparse</a:t>
            </a:r>
            <a:r>
              <a:rPr lang="en-US" altLang="zh-CN" b="1" dirty="0">
                <a:latin typeface="Arial" panose="020B0604020202020204" pitchFamily="34" charset="0"/>
                <a:cs typeface="Arial" panose="020B0604020202020204" pitchFamily="34" charset="0"/>
              </a:rPr>
              <a:t> self-attention</a:t>
            </a:r>
            <a:endParaRPr lang="zh-CN" altLang="en-US" b="1" dirty="0">
              <a:latin typeface="Arial" panose="020B0604020202020204" pitchFamily="34" charset="0"/>
              <a:cs typeface="Arial" panose="020B0604020202020204" pitchFamily="34" charset="0"/>
            </a:endParaRPr>
          </a:p>
        </p:txBody>
      </p:sp>
      <p:sp>
        <p:nvSpPr>
          <p:cNvPr id="11" name="矩形 10"/>
          <p:cNvSpPr/>
          <p:nvPr/>
        </p:nvSpPr>
        <p:spPr>
          <a:xfrm>
            <a:off x="926123" y="2608105"/>
            <a:ext cx="9982200"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Arial" panose="020B0604020202020204" pitchFamily="34" charset="0"/>
                <a:cs typeface="Arial" panose="020B0604020202020204" pitchFamily="34" charset="0"/>
              </a:rPr>
              <a:t>The measurement have to calculate each dot-product pairs, which still requires O(L</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computation. And the LSE </a:t>
            </a:r>
            <a:r>
              <a:rPr lang="en-US" altLang="zh-CN" dirty="0" err="1">
                <a:latin typeface="Arial" panose="020B0604020202020204" pitchFamily="34" charset="0"/>
                <a:cs typeface="Arial" panose="020B0604020202020204" pitchFamily="34" charset="0"/>
              </a:rPr>
              <a:t>func</a:t>
            </a:r>
            <a:r>
              <a:rPr lang="en-US" altLang="zh-CN" dirty="0">
                <a:latin typeface="Arial" panose="020B0604020202020204" pitchFamily="34" charset="0"/>
                <a:cs typeface="Arial" panose="020B0604020202020204" pitchFamily="34" charset="0"/>
              </a:rPr>
              <a:t> has the numerical stability issue.</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2"/>
          <a:stretch>
            <a:fillRect/>
          </a:stretch>
        </p:blipFill>
        <p:spPr>
          <a:xfrm>
            <a:off x="1007151" y="3720436"/>
            <a:ext cx="4491557" cy="982240"/>
          </a:xfrm>
          <a:prstGeom prst="rect">
            <a:avLst/>
          </a:prstGeom>
        </p:spPr>
      </p:pic>
      <p:pic>
        <p:nvPicPr>
          <p:cNvPr id="7" name="图片 6"/>
          <p:cNvPicPr>
            <a:picLocks noChangeAspect="1"/>
          </p:cNvPicPr>
          <p:nvPr/>
        </p:nvPicPr>
        <p:blipFill>
          <a:blip r:embed="rId3"/>
          <a:stretch>
            <a:fillRect/>
          </a:stretch>
        </p:blipFill>
        <p:spPr>
          <a:xfrm>
            <a:off x="7731365" y="3720437"/>
            <a:ext cx="1653169" cy="982240"/>
          </a:xfrm>
          <a:prstGeom prst="rect">
            <a:avLst/>
          </a:prstGeom>
        </p:spPr>
      </p:pic>
      <p:pic>
        <p:nvPicPr>
          <p:cNvPr id="8" name="图片 7"/>
          <p:cNvPicPr>
            <a:picLocks noChangeAspect="1"/>
          </p:cNvPicPr>
          <p:nvPr/>
        </p:nvPicPr>
        <p:blipFill>
          <a:blip r:embed="rId4"/>
          <a:stretch>
            <a:fillRect/>
          </a:stretch>
        </p:blipFill>
        <p:spPr>
          <a:xfrm>
            <a:off x="2850858" y="5019612"/>
            <a:ext cx="6132729" cy="729095"/>
          </a:xfrm>
          <a:prstGeom prst="rect">
            <a:avLst/>
          </a:prstGeom>
        </p:spPr>
      </p:pic>
    </p:spTree>
    <p:extLst>
      <p:ext uri="{BB962C8B-B14F-4D97-AF65-F5344CB8AC3E}">
        <p14:creationId xmlns:p14="http://schemas.microsoft.com/office/powerpoint/2010/main" val="415750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 Self-attention Mechanism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21</a:t>
            </a:fld>
            <a:endParaRPr lang="zh-CN" altLang="en-US" dirty="0"/>
          </a:p>
        </p:txBody>
      </p:sp>
      <p:sp>
        <p:nvSpPr>
          <p:cNvPr id="6" name="矩形 5"/>
          <p:cNvSpPr/>
          <p:nvPr/>
        </p:nvSpPr>
        <p:spPr>
          <a:xfrm>
            <a:off x="926123" y="1271173"/>
            <a:ext cx="7895491"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Arial" panose="020B0604020202020204" pitchFamily="34" charset="0"/>
                <a:cs typeface="Arial" panose="020B0604020202020204" pitchFamily="34" charset="0"/>
              </a:rPr>
              <a:t>Rewrite the original self-attention into the probability formulation</a:t>
            </a:r>
          </a:p>
        </p:txBody>
      </p:sp>
      <p:sp>
        <p:nvSpPr>
          <p:cNvPr id="10" name="矩形 9"/>
          <p:cNvSpPr/>
          <p:nvPr/>
        </p:nvSpPr>
        <p:spPr>
          <a:xfrm>
            <a:off x="926123" y="1696850"/>
            <a:ext cx="6928338"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latin typeface="Arial" panose="020B0604020202020204" pitchFamily="34" charset="0"/>
                <a:cs typeface="Arial" panose="020B0604020202020204" pitchFamily="34" charset="0"/>
              </a:rPr>
              <a:t>Establish the measurement</a:t>
            </a:r>
            <a:endParaRPr lang="zh-CN" altLang="en-US" b="1" dirty="0">
              <a:latin typeface="Arial" panose="020B0604020202020204" pitchFamily="34" charset="0"/>
              <a:cs typeface="Arial" panose="020B0604020202020204" pitchFamily="34" charset="0"/>
            </a:endParaRPr>
          </a:p>
        </p:txBody>
      </p:sp>
      <p:sp>
        <p:nvSpPr>
          <p:cNvPr id="17" name="矩形 16"/>
          <p:cNvSpPr/>
          <p:nvPr/>
        </p:nvSpPr>
        <p:spPr>
          <a:xfrm>
            <a:off x="926123" y="2122527"/>
            <a:ext cx="6928338"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latin typeface="Arial" panose="020B0604020202020204" pitchFamily="34" charset="0"/>
                <a:cs typeface="Arial" panose="020B0604020202020204" pitchFamily="34" charset="0"/>
              </a:rPr>
              <a:t>Define </a:t>
            </a:r>
            <a:r>
              <a:rPr lang="en-US" altLang="zh-CN" b="1" dirty="0" err="1">
                <a:latin typeface="Arial" panose="020B0604020202020204" pitchFamily="34" charset="0"/>
                <a:cs typeface="Arial" panose="020B0604020202020204" pitchFamily="34" charset="0"/>
              </a:rPr>
              <a:t>ProbSparse</a:t>
            </a:r>
            <a:r>
              <a:rPr lang="en-US" altLang="zh-CN" b="1" dirty="0">
                <a:latin typeface="Arial" panose="020B0604020202020204" pitchFamily="34" charset="0"/>
                <a:cs typeface="Arial" panose="020B0604020202020204" pitchFamily="34" charset="0"/>
              </a:rPr>
              <a:t> self-attention</a:t>
            </a:r>
            <a:endParaRPr lang="zh-CN" altLang="en-US" b="1" dirty="0">
              <a:latin typeface="Arial" panose="020B0604020202020204" pitchFamily="34" charset="0"/>
              <a:cs typeface="Arial" panose="020B0604020202020204" pitchFamily="34" charset="0"/>
            </a:endParaRPr>
          </a:p>
        </p:txBody>
      </p:sp>
      <p:sp>
        <p:nvSpPr>
          <p:cNvPr id="11" name="矩形 10"/>
          <p:cNvSpPr/>
          <p:nvPr/>
        </p:nvSpPr>
        <p:spPr>
          <a:xfrm>
            <a:off x="926123" y="2548204"/>
            <a:ext cx="9982200"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latin typeface="Arial" panose="020B0604020202020204" pitchFamily="34" charset="0"/>
                <a:cs typeface="Arial" panose="020B0604020202020204" pitchFamily="34" charset="0"/>
              </a:rPr>
              <a:t>Use an empirical approximation to the measurement</a:t>
            </a:r>
            <a:endParaRPr lang="zh-CN" altLang="en-US" b="1"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454983" y="3171345"/>
            <a:ext cx="4418885" cy="1465597"/>
          </a:xfrm>
          <a:prstGeom prst="rect">
            <a:avLst/>
          </a:prstGeom>
        </p:spPr>
      </p:pic>
      <p:pic>
        <p:nvPicPr>
          <p:cNvPr id="9" name="图片 8"/>
          <p:cNvPicPr>
            <a:picLocks noChangeAspect="1"/>
          </p:cNvPicPr>
          <p:nvPr/>
        </p:nvPicPr>
        <p:blipFill>
          <a:blip r:embed="rId3"/>
          <a:stretch>
            <a:fillRect/>
          </a:stretch>
        </p:blipFill>
        <p:spPr>
          <a:xfrm>
            <a:off x="6007999" y="3033436"/>
            <a:ext cx="4619048" cy="2647619"/>
          </a:xfrm>
          <a:prstGeom prst="rect">
            <a:avLst/>
          </a:prstGeom>
        </p:spPr>
      </p:pic>
      <p:sp>
        <p:nvSpPr>
          <p:cNvPr id="14" name="文本框 13"/>
          <p:cNvSpPr txBox="1"/>
          <p:nvPr/>
        </p:nvSpPr>
        <p:spPr>
          <a:xfrm>
            <a:off x="6529754" y="5530539"/>
            <a:ext cx="4015154" cy="456535"/>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sample </a:t>
            </a:r>
            <a:r>
              <a:rPr lang="en-US" altLang="zh-CN" i="1" dirty="0">
                <a:latin typeface="Arial" panose="020B0604020202020204" pitchFamily="34" charset="0"/>
                <a:ea typeface="宋体" panose="02010600030101010101" pitchFamily="2" charset="-122"/>
                <a:cs typeface="Arial" panose="020B0604020202020204" pitchFamily="34" charset="0"/>
              </a:rPr>
              <a:t>L log L </a:t>
            </a:r>
            <a:r>
              <a:rPr lang="en-US" altLang="zh-CN" dirty="0">
                <a:latin typeface="Arial" panose="020B0604020202020204" pitchFamily="34" charset="0"/>
                <a:ea typeface="宋体" panose="02010600030101010101" pitchFamily="2" charset="-122"/>
                <a:cs typeface="Arial" panose="020B0604020202020204" pitchFamily="34" charset="0"/>
              </a:rPr>
              <a:t>dot-product pairs</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pic>
        <p:nvPicPr>
          <p:cNvPr id="15" name="图片 14"/>
          <p:cNvPicPr>
            <a:picLocks noChangeAspect="1"/>
          </p:cNvPicPr>
          <p:nvPr/>
        </p:nvPicPr>
        <p:blipFill>
          <a:blip r:embed="rId4"/>
          <a:stretch>
            <a:fillRect/>
          </a:stretch>
        </p:blipFill>
        <p:spPr>
          <a:xfrm>
            <a:off x="1029181" y="4778051"/>
            <a:ext cx="3660220" cy="1259333"/>
          </a:xfrm>
          <a:prstGeom prst="rect">
            <a:avLst/>
          </a:prstGeom>
        </p:spPr>
      </p:pic>
    </p:spTree>
    <p:extLst>
      <p:ext uri="{BB962C8B-B14F-4D97-AF65-F5344CB8AC3E}">
        <p14:creationId xmlns:p14="http://schemas.microsoft.com/office/powerpoint/2010/main" val="272816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II: Self-attention Distilling Operation</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22</a:t>
            </a:fld>
            <a:endParaRPr lang="zh-CN" altLang="en-US" dirty="0"/>
          </a:p>
        </p:txBody>
      </p:sp>
      <p:sp>
        <p:nvSpPr>
          <p:cNvPr id="4" name="文本框 3"/>
          <p:cNvSpPr txBox="1"/>
          <p:nvPr/>
        </p:nvSpPr>
        <p:spPr>
          <a:xfrm>
            <a:off x="1078523" y="1365738"/>
            <a:ext cx="3452446" cy="507831"/>
          </a:xfrm>
          <a:prstGeom prst="rect">
            <a:avLst/>
          </a:prstGeom>
          <a:noFill/>
        </p:spPr>
        <p:txBody>
          <a:bodyPr wrap="square" rtlCol="0">
            <a:spAutoFit/>
          </a:bodyPr>
          <a:lstStyle/>
          <a:p>
            <a:pPr marL="342900" indent="-342900" algn="l">
              <a:lnSpc>
                <a:spcPct val="150000"/>
              </a:lnSpc>
              <a:buFont typeface="Wingdings" panose="05000000000000000000" pitchFamily="2" charset="2"/>
              <a:buChar char="l"/>
            </a:pPr>
            <a:r>
              <a:rPr lang="en-US" altLang="zh-CN" b="1" dirty="0">
                <a:latin typeface="Arial" panose="020B0604020202020204" pitchFamily="34" charset="0"/>
                <a:ea typeface="Verdana" panose="020B0604030504040204" pitchFamily="34" charset="0"/>
                <a:cs typeface="Arial" panose="020B0604020202020204" pitchFamily="34" charset="0"/>
              </a:rPr>
              <a:t>Self-attention </a:t>
            </a:r>
            <a:r>
              <a:rPr lang="en-US" altLang="zh-CN" b="1" dirty="0" err="1">
                <a:latin typeface="Arial" panose="020B0604020202020204" pitchFamily="34" charset="0"/>
                <a:ea typeface="Verdana" panose="020B0604030504040204" pitchFamily="34" charset="0"/>
                <a:cs typeface="Arial" panose="020B0604020202020204" pitchFamily="34" charset="0"/>
              </a:rPr>
              <a:t>Destilling</a:t>
            </a:r>
            <a:endParaRPr lang="zh-CN" altLang="en-US" b="1" dirty="0">
              <a:latin typeface="Arial" panose="020B0604020202020204" pitchFamily="34" charset="0"/>
              <a:ea typeface="宋体" panose="02010600030101010101" pitchFamily="2" charset="-122"/>
              <a:cs typeface="Arial" panose="020B0604020202020204" pitchFamily="34" charset="0"/>
            </a:endParaRPr>
          </a:p>
        </p:txBody>
      </p:sp>
      <p:pic>
        <p:nvPicPr>
          <p:cNvPr id="5" name="图片 4"/>
          <p:cNvPicPr>
            <a:picLocks noChangeAspect="1"/>
          </p:cNvPicPr>
          <p:nvPr/>
        </p:nvPicPr>
        <p:blipFill>
          <a:blip r:embed="rId2"/>
          <a:stretch>
            <a:fillRect/>
          </a:stretch>
        </p:blipFill>
        <p:spPr>
          <a:xfrm>
            <a:off x="1369753" y="1950094"/>
            <a:ext cx="5619048" cy="542857"/>
          </a:xfrm>
          <a:prstGeom prst="rect">
            <a:avLst/>
          </a:prstGeom>
        </p:spPr>
      </p:pic>
      <p:sp>
        <p:nvSpPr>
          <p:cNvPr id="6" name="文本框 5"/>
          <p:cNvSpPr txBox="1"/>
          <p:nvPr/>
        </p:nvSpPr>
        <p:spPr>
          <a:xfrm>
            <a:off x="1078523" y="2569476"/>
            <a:ext cx="5380892" cy="456535"/>
          </a:xfrm>
          <a:prstGeom prst="rect">
            <a:avLst/>
          </a:prstGeom>
          <a:noFill/>
        </p:spPr>
        <p:txBody>
          <a:bodyPr wrap="square" rtlCol="0">
            <a:spAutoFit/>
          </a:bodyPr>
          <a:lstStyle/>
          <a:p>
            <a:pPr marL="342900" indent="-342900" algn="l">
              <a:lnSpc>
                <a:spcPct val="150000"/>
              </a:lnSpc>
              <a:buFont typeface="Wingdings" panose="05000000000000000000" pitchFamily="2" charset="2"/>
              <a:buChar char="l"/>
            </a:pPr>
            <a:r>
              <a:rPr lang="en-US" altLang="zh-CN" b="1" dirty="0">
                <a:latin typeface="Arial" panose="020B0604020202020204" pitchFamily="34" charset="0"/>
                <a:ea typeface="Verdana" panose="020B0604030504040204" pitchFamily="34" charset="0"/>
                <a:cs typeface="Arial" panose="020B0604020202020204" pitchFamily="34" charset="0"/>
              </a:rPr>
              <a:t>Enhance robustness of distilling operation</a:t>
            </a:r>
            <a:endParaRPr lang="zh-CN" altLang="en-US" b="1" dirty="0">
              <a:latin typeface="Arial" panose="020B0604020202020204" pitchFamily="34" charset="0"/>
              <a:ea typeface="宋体" panose="02010600030101010101" pitchFamily="2" charset="-122"/>
              <a:cs typeface="Arial" panose="020B0604020202020204" pitchFamily="34" charset="0"/>
            </a:endParaRPr>
          </a:p>
        </p:txBody>
      </p:sp>
      <p:pic>
        <p:nvPicPr>
          <p:cNvPr id="7" name="图片 6"/>
          <p:cNvPicPr>
            <a:picLocks noChangeAspect="1"/>
          </p:cNvPicPr>
          <p:nvPr/>
        </p:nvPicPr>
        <p:blipFill>
          <a:blip r:embed="rId3"/>
          <a:stretch>
            <a:fillRect/>
          </a:stretch>
        </p:blipFill>
        <p:spPr>
          <a:xfrm>
            <a:off x="3619728" y="3417458"/>
            <a:ext cx="5880189" cy="2663261"/>
          </a:xfrm>
          <a:prstGeom prst="rect">
            <a:avLst/>
          </a:prstGeom>
        </p:spPr>
      </p:pic>
      <p:sp>
        <p:nvSpPr>
          <p:cNvPr id="8" name="文本框 7"/>
          <p:cNvSpPr txBox="1"/>
          <p:nvPr/>
        </p:nvSpPr>
        <p:spPr>
          <a:xfrm>
            <a:off x="1369753" y="3215311"/>
            <a:ext cx="4097215" cy="507831"/>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Build replicas by halving the inputs</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396750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II: Self-attention Distilling Operation</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23</a:t>
            </a:fld>
            <a:endParaRPr lang="zh-CN" altLang="en-US" dirty="0"/>
          </a:p>
        </p:txBody>
      </p:sp>
      <p:pic>
        <p:nvPicPr>
          <p:cNvPr id="9" name="图片 8"/>
          <p:cNvPicPr>
            <a:picLocks noChangeAspect="1"/>
          </p:cNvPicPr>
          <p:nvPr/>
        </p:nvPicPr>
        <p:blipFill>
          <a:blip r:embed="rId2"/>
          <a:stretch>
            <a:fillRect/>
          </a:stretch>
        </p:blipFill>
        <p:spPr>
          <a:xfrm>
            <a:off x="2120019" y="1464534"/>
            <a:ext cx="2736979" cy="4401100"/>
          </a:xfrm>
          <a:prstGeom prst="rect">
            <a:avLst/>
          </a:prstGeom>
        </p:spPr>
      </p:pic>
      <p:pic>
        <p:nvPicPr>
          <p:cNvPr id="10" name="图片 9"/>
          <p:cNvPicPr>
            <a:picLocks noChangeAspect="1"/>
          </p:cNvPicPr>
          <p:nvPr/>
        </p:nvPicPr>
        <p:blipFill>
          <a:blip r:embed="rId3"/>
          <a:stretch>
            <a:fillRect/>
          </a:stretch>
        </p:blipFill>
        <p:spPr>
          <a:xfrm>
            <a:off x="6256078" y="1464534"/>
            <a:ext cx="2747246" cy="4349806"/>
          </a:xfrm>
          <a:prstGeom prst="rect">
            <a:avLst/>
          </a:prstGeom>
        </p:spPr>
      </p:pic>
    </p:spTree>
    <p:extLst>
      <p:ext uri="{BB962C8B-B14F-4D97-AF65-F5344CB8AC3E}">
        <p14:creationId xmlns:p14="http://schemas.microsoft.com/office/powerpoint/2010/main" val="1023826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Challenge III: Generative-style Decoder</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24</a:t>
            </a:fld>
            <a:endParaRPr lang="zh-CN" altLang="en-US" dirty="0"/>
          </a:p>
        </p:txBody>
      </p:sp>
      <p:sp>
        <p:nvSpPr>
          <p:cNvPr id="4" name="矩形 3"/>
          <p:cNvSpPr/>
          <p:nvPr/>
        </p:nvSpPr>
        <p:spPr>
          <a:xfrm>
            <a:off x="4226170" y="1423409"/>
            <a:ext cx="6928338" cy="3416320"/>
          </a:xfrm>
          <a:prstGeom prst="rect">
            <a:avLst/>
          </a:prstGeom>
        </p:spPr>
        <p:txBody>
          <a:bodyPr wrap="square">
            <a:spAutoFit/>
          </a:bodyPr>
          <a:lstStyle/>
          <a:p>
            <a:r>
              <a:rPr lang="zh-CN" altLang="en-US" dirty="0">
                <a:solidFill>
                  <a:srgbClr val="FF0000"/>
                </a:solidFill>
              </a:rPr>
              <a:t>Start token </a:t>
            </a:r>
            <a:r>
              <a:rPr lang="zh-CN" altLang="en-US" dirty="0"/>
              <a:t>is an efficient technique in NLP </a:t>
            </a:r>
            <a:r>
              <a:rPr lang="en-US" altLang="zh-CN" dirty="0"/>
              <a:t>“dynamic decoding”</a:t>
            </a:r>
            <a:r>
              <a:rPr lang="zh-CN" altLang="en-US" dirty="0"/>
              <a:t>, especially for per-training model, and we extend itinto a generative way. </a:t>
            </a:r>
            <a:endParaRPr lang="en-US" altLang="zh-CN" dirty="0"/>
          </a:p>
          <a:p>
            <a:endParaRPr lang="en-US" altLang="zh-CN" dirty="0"/>
          </a:p>
          <a:p>
            <a:r>
              <a:rPr lang="zh-CN" altLang="en-US" dirty="0"/>
              <a:t>lnstead of choosing a specific flag as the token, we sample a </a:t>
            </a:r>
            <a:r>
              <a:rPr lang="en-US" altLang="zh-CN" dirty="0">
                <a:solidFill>
                  <a:srgbClr val="FF0000"/>
                </a:solidFill>
              </a:rPr>
              <a:t>“shorter”</a:t>
            </a:r>
            <a:r>
              <a:rPr lang="zh-CN" altLang="en-US" dirty="0">
                <a:solidFill>
                  <a:srgbClr val="FF0000"/>
                </a:solidFill>
              </a:rPr>
              <a:t> long sequence in input sequence</a:t>
            </a:r>
            <a:r>
              <a:rPr lang="zh-CN" altLang="en-US" dirty="0"/>
              <a:t>, which is an earlier slice before output sequence.</a:t>
            </a:r>
            <a:endParaRPr lang="en-US" altLang="zh-CN" dirty="0"/>
          </a:p>
          <a:p>
            <a:endParaRPr lang="en-US" altLang="zh-CN" dirty="0"/>
          </a:p>
          <a:p>
            <a:r>
              <a:rPr lang="zh-CN" altLang="en-US" dirty="0"/>
              <a:t>Take predicting 480 points as an example (5-day predictionin the ETT dataset), we will take the known 5 days before this time sequence as “start-token”, and feed the generative-style inference decoder with them.</a:t>
            </a:r>
          </a:p>
        </p:txBody>
      </p:sp>
      <p:pic>
        <p:nvPicPr>
          <p:cNvPr id="5" name="图片 4"/>
          <p:cNvPicPr>
            <a:picLocks noChangeAspect="1"/>
          </p:cNvPicPr>
          <p:nvPr/>
        </p:nvPicPr>
        <p:blipFill>
          <a:blip r:embed="rId2"/>
          <a:stretch>
            <a:fillRect/>
          </a:stretch>
        </p:blipFill>
        <p:spPr>
          <a:xfrm>
            <a:off x="754866" y="1208844"/>
            <a:ext cx="3085714" cy="4276190"/>
          </a:xfrm>
          <a:prstGeom prst="rect">
            <a:avLst/>
          </a:prstGeom>
        </p:spPr>
      </p:pic>
      <p:pic>
        <p:nvPicPr>
          <p:cNvPr id="6" name="图片 5"/>
          <p:cNvPicPr>
            <a:picLocks noChangeAspect="1"/>
          </p:cNvPicPr>
          <p:nvPr/>
        </p:nvPicPr>
        <p:blipFill>
          <a:blip r:embed="rId3"/>
          <a:stretch>
            <a:fillRect/>
          </a:stretch>
        </p:blipFill>
        <p:spPr>
          <a:xfrm>
            <a:off x="4226170" y="4950485"/>
            <a:ext cx="6619048" cy="790476"/>
          </a:xfrm>
          <a:prstGeom prst="rect">
            <a:avLst/>
          </a:prstGeom>
        </p:spPr>
      </p:pic>
    </p:spTree>
    <p:extLst>
      <p:ext uri="{BB962C8B-B14F-4D97-AF65-F5344CB8AC3E}">
        <p14:creationId xmlns:p14="http://schemas.microsoft.com/office/powerpoint/2010/main" val="289104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The overall architecture of the Informer model</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25</a:t>
            </a:fld>
            <a:endParaRPr lang="zh-CN" altLang="en-US" dirty="0"/>
          </a:p>
        </p:txBody>
      </p:sp>
      <p:pic>
        <p:nvPicPr>
          <p:cNvPr id="4" name="图片 3"/>
          <p:cNvPicPr>
            <a:picLocks noChangeAspect="1"/>
          </p:cNvPicPr>
          <p:nvPr/>
        </p:nvPicPr>
        <p:blipFill>
          <a:blip r:embed="rId2"/>
          <a:stretch>
            <a:fillRect/>
          </a:stretch>
        </p:blipFill>
        <p:spPr>
          <a:xfrm>
            <a:off x="532671" y="1753402"/>
            <a:ext cx="4549067" cy="3650937"/>
          </a:xfrm>
          <a:prstGeom prst="rect">
            <a:avLst/>
          </a:prstGeom>
        </p:spPr>
      </p:pic>
      <p:pic>
        <p:nvPicPr>
          <p:cNvPr id="5" name="图片 4"/>
          <p:cNvPicPr>
            <a:picLocks noChangeAspect="1"/>
          </p:cNvPicPr>
          <p:nvPr/>
        </p:nvPicPr>
        <p:blipFill>
          <a:blip r:embed="rId3"/>
          <a:stretch>
            <a:fillRect/>
          </a:stretch>
        </p:blipFill>
        <p:spPr>
          <a:xfrm>
            <a:off x="5483315" y="1680414"/>
            <a:ext cx="5574447" cy="4040447"/>
          </a:xfrm>
          <a:prstGeom prst="rect">
            <a:avLst/>
          </a:prstGeom>
        </p:spPr>
      </p:pic>
    </p:spTree>
    <p:extLst>
      <p:ext uri="{BB962C8B-B14F-4D97-AF65-F5344CB8AC3E}">
        <p14:creationId xmlns:p14="http://schemas.microsoft.com/office/powerpoint/2010/main" val="1159465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fld id="{EF2DDBE1-ABE7-404F-A592-1A3E362FB0A2}" type="slidenum">
              <a:rPr lang="zh-CN" altLang="en-US" smtClean="0"/>
              <a:t>26</a:t>
            </a:fld>
            <a:endParaRPr lang="zh-CN" altLang="en-US" dirty="0"/>
          </a:p>
        </p:txBody>
      </p:sp>
      <p:sp>
        <p:nvSpPr>
          <p:cNvPr id="6" name="文本框 5"/>
          <p:cNvSpPr txBox="1"/>
          <p:nvPr/>
        </p:nvSpPr>
        <p:spPr>
          <a:xfrm>
            <a:off x="1405890" y="1971040"/>
            <a:ext cx="6102350" cy="3416320"/>
          </a:xfrm>
          <a:prstGeom prst="rect">
            <a:avLst/>
          </a:prstGeom>
          <a:noFill/>
        </p:spPr>
        <p:txBody>
          <a:bodyPr wrap="square" rtlCol="0" anchor="t">
            <a:spAutoFit/>
          </a:bodyPr>
          <a:lstStyle/>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Background</a:t>
            </a: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Motivation: Why attention?</a:t>
            </a: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Methods: The details of Informer </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b="1" dirty="0">
                <a:latin typeface="Arial" panose="020B0604020202020204" pitchFamily="34" charset="0"/>
                <a:ea typeface="宋体" panose="02010600030101010101" pitchFamily="2" charset="-122"/>
                <a:cs typeface="Arial" panose="020B0604020202020204" pitchFamily="34" charset="0"/>
              </a:rPr>
              <a:t>Experiments</a:t>
            </a:r>
            <a:endParaRPr lang="zh-CN" altLang="en-US" sz="2400" b="1"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Summary</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9620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Experiment setting</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27</a:t>
            </a:fld>
            <a:endParaRPr lang="zh-CN" altLang="en-US" dirty="0"/>
          </a:p>
        </p:txBody>
      </p:sp>
      <p:sp>
        <p:nvSpPr>
          <p:cNvPr id="4" name="文本框 3"/>
          <p:cNvSpPr txBox="1"/>
          <p:nvPr/>
        </p:nvSpPr>
        <p:spPr>
          <a:xfrm>
            <a:off x="879231" y="1295399"/>
            <a:ext cx="1383323" cy="507831"/>
          </a:xfrm>
          <a:prstGeom prst="rect">
            <a:avLst/>
          </a:prstGeom>
          <a:noFill/>
        </p:spPr>
        <p:txBody>
          <a:bodyPr wrap="square" rtlCol="0">
            <a:spAutoFit/>
          </a:bodyPr>
          <a:lstStyle/>
          <a:p>
            <a:pPr algn="l">
              <a:lnSpc>
                <a:spcPct val="150000"/>
              </a:lnSpc>
            </a:pPr>
            <a:r>
              <a:rPr lang="en-US" altLang="zh-CN" b="1" dirty="0">
                <a:latin typeface="Arial" panose="020B0604020202020204" pitchFamily="34" charset="0"/>
                <a:ea typeface="宋体" panose="02010600030101010101" pitchFamily="2" charset="-122"/>
                <a:cs typeface="Arial" panose="020B0604020202020204" pitchFamily="34" charset="0"/>
              </a:rPr>
              <a:t>Datasets</a:t>
            </a:r>
            <a:endParaRPr lang="zh-CN" altLang="en-US" b="1" dirty="0">
              <a:latin typeface="Arial" panose="020B0604020202020204" pitchFamily="34" charset="0"/>
              <a:ea typeface="宋体" panose="02010600030101010101" pitchFamily="2" charset="-122"/>
              <a:cs typeface="Arial" panose="020B0604020202020204" pitchFamily="34" charset="0"/>
            </a:endParaRPr>
          </a:p>
        </p:txBody>
      </p:sp>
      <p:sp>
        <p:nvSpPr>
          <p:cNvPr id="5" name="矩形 4"/>
          <p:cNvSpPr/>
          <p:nvPr/>
        </p:nvSpPr>
        <p:spPr>
          <a:xfrm>
            <a:off x="1161722" y="1908574"/>
            <a:ext cx="9904862" cy="2031325"/>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Arial" panose="020B0604020202020204" pitchFamily="34" charset="0"/>
                <a:cs typeface="Arial" panose="020B0604020202020204" pitchFamily="34" charset="0"/>
              </a:rPr>
              <a:t>ETT(Electricity Transformer Temperature):</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2 stations, 2 years, every 15 minutes.              Train/Val/Test is 12/ 4 / 8 months.</a:t>
            </a:r>
            <a:endParaRPr lang="en-US" altLang="zh-C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dirty="0">
                <a:latin typeface="Arial" panose="020B0604020202020204" pitchFamily="34" charset="0"/>
                <a:cs typeface="Arial" panose="020B0604020202020204" pitchFamily="34" charset="0"/>
              </a:rPr>
              <a:t>ECL (Electricity Consuming Load):</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1 country, 2 years, every 1 hour.                       Train/Val/Test is </a:t>
            </a:r>
            <a:r>
              <a:rPr lang="en-US" altLang="zh-CN" dirty="0">
                <a:latin typeface="Arial" panose="020B0604020202020204" pitchFamily="34" charset="0"/>
                <a:cs typeface="Arial" panose="020B0604020202020204" pitchFamily="34" charset="0"/>
              </a:rPr>
              <a:t>15</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 / </a:t>
            </a:r>
            <a:r>
              <a:rPr lang="en-US" altLang="zh-CN" dirty="0">
                <a:latin typeface="Arial" panose="020B0604020202020204" pitchFamily="34" charset="0"/>
                <a:cs typeface="Arial" panose="020B0604020202020204" pitchFamily="34" charset="0"/>
              </a:rPr>
              <a:t>6</a:t>
            </a:r>
            <a:r>
              <a:rPr lang="zh-CN" altLang="en-US" dirty="0">
                <a:latin typeface="Arial" panose="020B0604020202020204" pitchFamily="34" charset="0"/>
                <a:cs typeface="Arial" panose="020B0604020202020204" pitchFamily="34" charset="0"/>
              </a:rPr>
              <a:t> months.</a:t>
            </a:r>
            <a:endParaRPr lang="en-US" altLang="zh-C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dirty="0">
                <a:latin typeface="Arial" panose="020B0604020202020204" pitchFamily="34" charset="0"/>
                <a:cs typeface="Arial" panose="020B0604020202020204" pitchFamily="34" charset="0"/>
              </a:rPr>
              <a:t>Weather:</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1600 US locations,4 years, every 1 hour.         Train/Val/Test is </a:t>
            </a:r>
            <a:r>
              <a:rPr lang="en-US" altLang="zh-CN" dirty="0">
                <a:latin typeface="Arial" panose="020B0604020202020204" pitchFamily="34" charset="0"/>
                <a:cs typeface="Arial" panose="020B0604020202020204" pitchFamily="34" charset="0"/>
              </a:rPr>
              <a:t>28</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10 </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10</a:t>
            </a:r>
            <a:r>
              <a:rPr lang="zh-CN" altLang="en-US" dirty="0">
                <a:latin typeface="Arial" panose="020B0604020202020204" pitchFamily="34" charset="0"/>
                <a:cs typeface="Arial" panose="020B0604020202020204" pitchFamily="34" charset="0"/>
              </a:rPr>
              <a:t> months.</a:t>
            </a:r>
            <a:endParaRPr lang="en-US" altLang="zh-CN" dirty="0">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p:txBody>
      </p:sp>
      <p:sp>
        <p:nvSpPr>
          <p:cNvPr id="7" name="文本框 6"/>
          <p:cNvSpPr txBox="1"/>
          <p:nvPr/>
        </p:nvSpPr>
        <p:spPr>
          <a:xfrm>
            <a:off x="879231" y="3588708"/>
            <a:ext cx="1383323" cy="456535"/>
          </a:xfrm>
          <a:prstGeom prst="rect">
            <a:avLst/>
          </a:prstGeom>
          <a:noFill/>
        </p:spPr>
        <p:txBody>
          <a:bodyPr wrap="square" rtlCol="0">
            <a:spAutoFit/>
          </a:bodyPr>
          <a:lstStyle/>
          <a:p>
            <a:pPr algn="l">
              <a:lnSpc>
                <a:spcPct val="150000"/>
              </a:lnSpc>
            </a:pPr>
            <a:r>
              <a:rPr lang="en-US" altLang="zh-CN" b="1" dirty="0">
                <a:latin typeface="Arial" panose="020B0604020202020204" pitchFamily="34" charset="0"/>
                <a:ea typeface="宋体" panose="02010600030101010101" pitchFamily="2" charset="-122"/>
                <a:cs typeface="Arial" panose="020B0604020202020204" pitchFamily="34" charset="0"/>
              </a:rPr>
              <a:t>Baselines</a:t>
            </a:r>
            <a:endParaRPr lang="zh-CN" altLang="en-US" b="1" dirty="0">
              <a:latin typeface="Arial" panose="020B0604020202020204" pitchFamily="34" charset="0"/>
              <a:ea typeface="宋体" panose="02010600030101010101" pitchFamily="2" charset="-122"/>
              <a:cs typeface="Arial" panose="020B0604020202020204" pitchFamily="34" charset="0"/>
            </a:endParaRPr>
          </a:p>
        </p:txBody>
      </p:sp>
      <p:sp>
        <p:nvSpPr>
          <p:cNvPr id="8" name="矩形 7"/>
          <p:cNvSpPr/>
          <p:nvPr/>
        </p:nvSpPr>
        <p:spPr>
          <a:xfrm>
            <a:off x="1161722" y="4116196"/>
            <a:ext cx="10016232" cy="646331"/>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Arial" panose="020B0604020202020204" pitchFamily="34" charset="0"/>
                <a:cs typeface="Arial" panose="020B0604020202020204" pitchFamily="34" charset="0"/>
              </a:rPr>
              <a:t>Time-series methods: ARIMA, DeepAR,Prophet, LSTMa, LSTnet</a:t>
            </a:r>
            <a:endParaRPr lang="en-US" altLang="zh-C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dirty="0">
                <a:latin typeface="Arial" panose="020B0604020202020204" pitchFamily="34" charset="0"/>
                <a:cs typeface="Arial" panose="020B0604020202020204" pitchFamily="34" charset="0"/>
              </a:rPr>
              <a:t>Transformer-based methods: vanilla Transformer, Reformer, LogSparse Transformer</a:t>
            </a:r>
          </a:p>
        </p:txBody>
      </p:sp>
      <p:sp>
        <p:nvSpPr>
          <p:cNvPr id="9" name="文本框 8"/>
          <p:cNvSpPr txBox="1"/>
          <p:nvPr/>
        </p:nvSpPr>
        <p:spPr>
          <a:xfrm>
            <a:off x="879230" y="4762527"/>
            <a:ext cx="1383323" cy="456535"/>
          </a:xfrm>
          <a:prstGeom prst="rect">
            <a:avLst/>
          </a:prstGeom>
          <a:noFill/>
        </p:spPr>
        <p:txBody>
          <a:bodyPr wrap="square" rtlCol="0">
            <a:spAutoFit/>
          </a:bodyPr>
          <a:lstStyle/>
          <a:p>
            <a:pPr algn="l">
              <a:lnSpc>
                <a:spcPct val="150000"/>
              </a:lnSpc>
            </a:pPr>
            <a:r>
              <a:rPr lang="en-US" altLang="zh-CN" b="1" dirty="0">
                <a:latin typeface="Arial" panose="020B0604020202020204" pitchFamily="34" charset="0"/>
                <a:ea typeface="宋体" panose="02010600030101010101" pitchFamily="2" charset="-122"/>
                <a:cs typeface="Arial" panose="020B0604020202020204" pitchFamily="34" charset="0"/>
              </a:rPr>
              <a:t>Metrics</a:t>
            </a:r>
            <a:endParaRPr lang="zh-CN" altLang="en-US" b="1" dirty="0">
              <a:latin typeface="Arial" panose="020B0604020202020204" pitchFamily="34" charset="0"/>
              <a:ea typeface="宋体" panose="02010600030101010101" pitchFamily="2" charset="-122"/>
              <a:cs typeface="Arial" panose="020B0604020202020204" pitchFamily="34" charset="0"/>
            </a:endParaRPr>
          </a:p>
        </p:txBody>
      </p:sp>
      <p:sp>
        <p:nvSpPr>
          <p:cNvPr id="10" name="矩形 9"/>
          <p:cNvSpPr/>
          <p:nvPr/>
        </p:nvSpPr>
        <p:spPr>
          <a:xfrm>
            <a:off x="1161722" y="5269734"/>
            <a:ext cx="10016232"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Arial" panose="020B0604020202020204" pitchFamily="34" charset="0"/>
                <a:cs typeface="Arial" panose="020B0604020202020204" pitchFamily="34" charset="0"/>
              </a:rPr>
              <a:t>Mean Absolute Error (MAE),Mean Squared Error (MSE).</a:t>
            </a:r>
          </a:p>
        </p:txBody>
      </p:sp>
    </p:spTree>
    <p:extLst>
      <p:ext uri="{BB962C8B-B14F-4D97-AF65-F5344CB8AC3E}">
        <p14:creationId xmlns:p14="http://schemas.microsoft.com/office/powerpoint/2010/main" val="48714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Experiment results</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28</a:t>
            </a:fld>
            <a:endParaRPr lang="zh-CN" altLang="en-US" dirty="0"/>
          </a:p>
        </p:txBody>
      </p:sp>
      <p:pic>
        <p:nvPicPr>
          <p:cNvPr id="4" name="图片 3"/>
          <p:cNvPicPr>
            <a:picLocks noChangeAspect="1"/>
          </p:cNvPicPr>
          <p:nvPr/>
        </p:nvPicPr>
        <p:blipFill>
          <a:blip r:embed="rId2"/>
          <a:stretch>
            <a:fillRect/>
          </a:stretch>
        </p:blipFill>
        <p:spPr>
          <a:xfrm>
            <a:off x="1030366" y="1327892"/>
            <a:ext cx="10323434" cy="3509847"/>
          </a:xfrm>
          <a:prstGeom prst="rect">
            <a:avLst/>
          </a:prstGeom>
        </p:spPr>
      </p:pic>
      <p:sp>
        <p:nvSpPr>
          <p:cNvPr id="5" name="矩形 4"/>
          <p:cNvSpPr/>
          <p:nvPr/>
        </p:nvSpPr>
        <p:spPr>
          <a:xfrm>
            <a:off x="1271955" y="4996880"/>
            <a:ext cx="10199076" cy="1200329"/>
          </a:xfrm>
          <a:prstGeom prst="rect">
            <a:avLst/>
          </a:prstGeom>
        </p:spPr>
        <p:txBody>
          <a:bodyPr wrap="square">
            <a:spAutoFit/>
          </a:bodyPr>
          <a:lstStyle/>
          <a:p>
            <a:pPr marL="285750" indent="-285750">
              <a:buFont typeface="Wingdings" panose="05000000000000000000" pitchFamily="2" charset="2"/>
              <a:buChar char="l"/>
            </a:pPr>
            <a:r>
              <a:rPr lang="zh-CN" altLang="en-US" dirty="0"/>
              <a:t>The Informer greatly improves the inference performance.</a:t>
            </a:r>
            <a:endParaRPr lang="en-US" altLang="zh-CN" dirty="0"/>
          </a:p>
          <a:p>
            <a:pPr marL="285750" indent="-285750">
              <a:buFont typeface="Wingdings" panose="05000000000000000000" pitchFamily="2" charset="2"/>
              <a:buChar char="l"/>
            </a:pPr>
            <a:r>
              <a:rPr lang="zh-CN" altLang="en-US" dirty="0"/>
              <a:t>The Informerand its canonical degradation Informer+ show comparable performance and lnformer beatslnformer mostly in wining-counts, i.e.28&gt;14.</a:t>
            </a:r>
            <a:endParaRPr lang="en-US" altLang="zh-CN" dirty="0"/>
          </a:p>
          <a:p>
            <a:pPr marL="285750" indent="-285750">
              <a:buFont typeface="Wingdings" panose="05000000000000000000" pitchFamily="2" charset="2"/>
              <a:buChar char="l"/>
            </a:pPr>
            <a:r>
              <a:rPr lang="zh-CN" altLang="en-US" dirty="0"/>
              <a:t>Our proposed methods achieve better results than Reformer and LogTrans.</a:t>
            </a:r>
          </a:p>
        </p:txBody>
      </p:sp>
      <p:sp>
        <p:nvSpPr>
          <p:cNvPr id="6" name="矩形 5"/>
          <p:cNvSpPr/>
          <p:nvPr/>
        </p:nvSpPr>
        <p:spPr>
          <a:xfrm>
            <a:off x="1154723" y="2157046"/>
            <a:ext cx="10029092" cy="6389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4003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Experiment results</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29</a:t>
            </a:fld>
            <a:endParaRPr lang="zh-CN" altLang="en-US" dirty="0"/>
          </a:p>
        </p:txBody>
      </p:sp>
      <p:sp>
        <p:nvSpPr>
          <p:cNvPr id="5" name="矩形 4"/>
          <p:cNvSpPr/>
          <p:nvPr/>
        </p:nvSpPr>
        <p:spPr>
          <a:xfrm>
            <a:off x="1260232" y="4750696"/>
            <a:ext cx="10199076" cy="1200329"/>
          </a:xfrm>
          <a:prstGeom prst="rect">
            <a:avLst/>
          </a:prstGeom>
        </p:spPr>
        <p:txBody>
          <a:bodyPr wrap="square">
            <a:spAutoFit/>
          </a:bodyPr>
          <a:lstStyle/>
          <a:p>
            <a:pPr marL="285750" indent="-285750">
              <a:buFont typeface="Wingdings" panose="05000000000000000000" pitchFamily="2" charset="2"/>
              <a:buChar char="l"/>
            </a:pPr>
            <a:r>
              <a:rPr lang="en-US" altLang="zh-CN" dirty="0"/>
              <a:t>The Informer greatly improves the inference performance.</a:t>
            </a:r>
          </a:p>
          <a:p>
            <a:pPr marL="285750" indent="-285750">
              <a:buFont typeface="Wingdings" panose="05000000000000000000" pitchFamily="2" charset="2"/>
              <a:buChar char="l"/>
            </a:pPr>
            <a:r>
              <a:rPr lang="en-US" altLang="zh-CN" dirty="0"/>
              <a:t>The Informer and its canonical degradation Informer+ show comparable performance and Informer beats Informer+ mostly in wining-counts, i.e.32&gt;12.</a:t>
            </a:r>
          </a:p>
          <a:p>
            <a:pPr marL="285750" indent="-285750">
              <a:buFont typeface="Wingdings" panose="05000000000000000000" pitchFamily="2" charset="2"/>
              <a:buChar char="l"/>
            </a:pPr>
            <a:r>
              <a:rPr lang="en-US" altLang="zh-CN" dirty="0"/>
              <a:t>The previous conclusion in multivariate case holds.</a:t>
            </a:r>
            <a:endParaRPr lang="zh-CN" altLang="en-US" dirty="0"/>
          </a:p>
        </p:txBody>
      </p:sp>
      <p:pic>
        <p:nvPicPr>
          <p:cNvPr id="6" name="图片 5"/>
          <p:cNvPicPr>
            <a:picLocks noChangeAspect="1"/>
          </p:cNvPicPr>
          <p:nvPr/>
        </p:nvPicPr>
        <p:blipFill>
          <a:blip r:embed="rId2"/>
          <a:stretch>
            <a:fillRect/>
          </a:stretch>
        </p:blipFill>
        <p:spPr>
          <a:xfrm>
            <a:off x="413768" y="1450973"/>
            <a:ext cx="11245529" cy="3068751"/>
          </a:xfrm>
          <a:prstGeom prst="rect">
            <a:avLst/>
          </a:prstGeom>
        </p:spPr>
      </p:pic>
      <p:sp>
        <p:nvSpPr>
          <p:cNvPr id="7" name="矩形 6"/>
          <p:cNvSpPr/>
          <p:nvPr/>
        </p:nvSpPr>
        <p:spPr>
          <a:xfrm>
            <a:off x="550985" y="2221523"/>
            <a:ext cx="10908323" cy="7092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6179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47"/>
          <p:cNvSpPr>
            <a:spLocks noGrp="1"/>
          </p:cNvSpPr>
          <p:nvPr>
            <p:ph type="title"/>
          </p:nvPr>
        </p:nvSpPr>
        <p:spPr>
          <a:xfrm>
            <a:off x="1676659" y="170225"/>
            <a:ext cx="10515600" cy="795338"/>
          </a:xfrm>
        </p:spPr>
        <p:txBody>
          <a:bodyPr/>
          <a:lstStyle/>
          <a:p>
            <a:r>
              <a:rPr lang="en-US" altLang="zh-CN" sz="2400" dirty="0">
                <a:latin typeface="Arial" panose="020B0604020202020204" pitchFamily="34" charset="0"/>
                <a:cs typeface="Arial" panose="020B0604020202020204" pitchFamily="34" charset="0"/>
              </a:rPr>
              <a:t>Main topic of this paper</a:t>
            </a:r>
            <a:endParaRPr lang="zh-CN" altLang="en-US" sz="2400" dirty="0">
              <a:latin typeface="Arial" panose="020B0604020202020204" pitchFamily="34" charset="0"/>
              <a:cs typeface="Arial" panose="020B0604020202020204" pitchFamily="34" charset="0"/>
            </a:endParaRPr>
          </a:p>
        </p:txBody>
      </p:sp>
      <p:sp>
        <p:nvSpPr>
          <p:cNvPr id="12" name="文本框 11"/>
          <p:cNvSpPr txBox="1"/>
          <p:nvPr/>
        </p:nvSpPr>
        <p:spPr>
          <a:xfrm>
            <a:off x="943171" y="1133475"/>
            <a:ext cx="9677937" cy="646331"/>
          </a:xfrm>
          <a:prstGeom prst="rect">
            <a:avLst/>
          </a:prstGeom>
          <a:noFill/>
        </p:spPr>
        <p:txBody>
          <a:bodyPr wrap="square" rtlCol="0">
            <a:spAutoFit/>
          </a:bodyPr>
          <a:lstStyle/>
          <a:p>
            <a:pPr indent="0" algn="l" fontAlgn="auto">
              <a:lnSpc>
                <a:spcPct val="100000"/>
              </a:lnSpc>
              <a:buFont typeface="+mj-lt"/>
              <a:buNone/>
            </a:pPr>
            <a:r>
              <a:rPr lang="en-US"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Sequence prediction </a:t>
            </a:r>
            <a:r>
              <a:rPr lang="en-US" altLang="zh-CN" dirty="0">
                <a:latin typeface="Arial" panose="020B0604020202020204" pitchFamily="34" charset="0"/>
                <a:ea typeface="宋体" panose="02010600030101010101" pitchFamily="2" charset="-122"/>
                <a:cs typeface="Arial" panose="020B0604020202020204" pitchFamily="34" charset="0"/>
              </a:rPr>
              <a:t>is a problem that involves using historical sequence information to predict the next value or values in the sequence. It is a basic but important research problem. </a:t>
            </a:r>
            <a:endParaRPr lang="zh-CN" altLang="en-US" b="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277011" y="1779806"/>
            <a:ext cx="3204743" cy="2036489"/>
          </a:xfrm>
          <a:prstGeom prst="rect">
            <a:avLst/>
          </a:prstGeom>
        </p:spPr>
      </p:pic>
      <p:pic>
        <p:nvPicPr>
          <p:cNvPr id="10" name="图片 9"/>
          <p:cNvPicPr>
            <a:picLocks noChangeAspect="1"/>
          </p:cNvPicPr>
          <p:nvPr/>
        </p:nvPicPr>
        <p:blipFill>
          <a:blip r:embed="rId3"/>
          <a:stretch>
            <a:fillRect/>
          </a:stretch>
        </p:blipFill>
        <p:spPr>
          <a:xfrm>
            <a:off x="3682210" y="1779806"/>
            <a:ext cx="3207139" cy="2036489"/>
          </a:xfrm>
          <a:prstGeom prst="rect">
            <a:avLst/>
          </a:prstGeom>
        </p:spPr>
      </p:pic>
      <p:pic>
        <p:nvPicPr>
          <p:cNvPr id="14" name="图片 13"/>
          <p:cNvPicPr>
            <a:picLocks noChangeAspect="1"/>
          </p:cNvPicPr>
          <p:nvPr/>
        </p:nvPicPr>
        <p:blipFill>
          <a:blip r:embed="rId4"/>
          <a:stretch>
            <a:fillRect/>
          </a:stretch>
        </p:blipFill>
        <p:spPr>
          <a:xfrm>
            <a:off x="7294025" y="1779806"/>
            <a:ext cx="3332855" cy="2036489"/>
          </a:xfrm>
          <a:prstGeom prst="rect">
            <a:avLst/>
          </a:prstGeom>
        </p:spPr>
      </p:pic>
      <p:pic>
        <p:nvPicPr>
          <p:cNvPr id="15" name="图片 14"/>
          <p:cNvPicPr>
            <a:picLocks noChangeAspect="1"/>
          </p:cNvPicPr>
          <p:nvPr/>
        </p:nvPicPr>
        <p:blipFill>
          <a:blip r:embed="rId5"/>
          <a:stretch>
            <a:fillRect/>
          </a:stretch>
        </p:blipFill>
        <p:spPr>
          <a:xfrm>
            <a:off x="277011" y="3865584"/>
            <a:ext cx="3208352" cy="2019401"/>
          </a:xfrm>
          <a:prstGeom prst="rect">
            <a:avLst/>
          </a:prstGeom>
        </p:spPr>
      </p:pic>
      <p:pic>
        <p:nvPicPr>
          <p:cNvPr id="16" name="图片 15"/>
          <p:cNvPicPr>
            <a:picLocks noChangeAspect="1"/>
          </p:cNvPicPr>
          <p:nvPr/>
        </p:nvPicPr>
        <p:blipFill>
          <a:blip r:embed="rId6"/>
          <a:stretch>
            <a:fillRect/>
          </a:stretch>
        </p:blipFill>
        <p:spPr>
          <a:xfrm>
            <a:off x="3682210" y="3865584"/>
            <a:ext cx="3207139" cy="2059464"/>
          </a:xfrm>
          <a:prstGeom prst="rect">
            <a:avLst/>
          </a:prstGeom>
        </p:spPr>
      </p:pic>
      <p:pic>
        <p:nvPicPr>
          <p:cNvPr id="17" name="图片 16"/>
          <p:cNvPicPr>
            <a:picLocks noChangeAspect="1"/>
          </p:cNvPicPr>
          <p:nvPr/>
        </p:nvPicPr>
        <p:blipFill>
          <a:blip r:embed="rId7"/>
          <a:stretch>
            <a:fillRect/>
          </a:stretch>
        </p:blipFill>
        <p:spPr>
          <a:xfrm>
            <a:off x="7359492" y="3865584"/>
            <a:ext cx="3198167" cy="201940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Experiment results</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30</a:t>
            </a:fld>
            <a:endParaRPr lang="zh-CN" altLang="en-US" dirty="0"/>
          </a:p>
        </p:txBody>
      </p:sp>
      <p:pic>
        <p:nvPicPr>
          <p:cNvPr id="4" name="图片 3"/>
          <p:cNvPicPr>
            <a:picLocks noChangeAspect="1"/>
          </p:cNvPicPr>
          <p:nvPr/>
        </p:nvPicPr>
        <p:blipFill>
          <a:blip r:embed="rId2"/>
          <a:stretch>
            <a:fillRect/>
          </a:stretch>
        </p:blipFill>
        <p:spPr>
          <a:xfrm>
            <a:off x="413768" y="1450973"/>
            <a:ext cx="11245529" cy="3068751"/>
          </a:xfrm>
          <a:prstGeom prst="rect">
            <a:avLst/>
          </a:prstGeom>
        </p:spPr>
      </p:pic>
      <p:sp>
        <p:nvSpPr>
          <p:cNvPr id="5" name="矩形 4"/>
          <p:cNvSpPr/>
          <p:nvPr/>
        </p:nvSpPr>
        <p:spPr>
          <a:xfrm>
            <a:off x="1642370" y="1893277"/>
            <a:ext cx="1112554" cy="2432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4556" y="1893277"/>
            <a:ext cx="1112554" cy="2432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2988027" y="932224"/>
            <a:ext cx="2234604" cy="4965786"/>
          </a:xfrm>
          <a:prstGeom prst="rect">
            <a:avLst/>
          </a:prstGeom>
        </p:spPr>
      </p:pic>
      <p:pic>
        <p:nvPicPr>
          <p:cNvPr id="8" name="图片 7"/>
          <p:cNvPicPr>
            <a:picLocks noChangeAspect="1"/>
          </p:cNvPicPr>
          <p:nvPr/>
        </p:nvPicPr>
        <p:blipFill>
          <a:blip r:embed="rId4"/>
          <a:stretch>
            <a:fillRect/>
          </a:stretch>
        </p:blipFill>
        <p:spPr>
          <a:xfrm>
            <a:off x="7467340" y="1135182"/>
            <a:ext cx="2104552" cy="4720707"/>
          </a:xfrm>
          <a:prstGeom prst="rect">
            <a:avLst/>
          </a:prstGeom>
        </p:spPr>
      </p:pic>
    </p:spTree>
    <p:extLst>
      <p:ext uri="{BB962C8B-B14F-4D97-AF65-F5344CB8AC3E}">
        <p14:creationId xmlns:p14="http://schemas.microsoft.com/office/powerpoint/2010/main" val="1168170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Experiment results</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31</a:t>
            </a:fld>
            <a:endParaRPr lang="zh-CN" altLang="en-US" dirty="0"/>
          </a:p>
        </p:txBody>
      </p:sp>
      <p:pic>
        <p:nvPicPr>
          <p:cNvPr id="4" name="图片 3"/>
          <p:cNvPicPr>
            <a:picLocks noChangeAspect="1"/>
          </p:cNvPicPr>
          <p:nvPr/>
        </p:nvPicPr>
        <p:blipFill>
          <a:blip r:embed="rId2"/>
          <a:stretch>
            <a:fillRect/>
          </a:stretch>
        </p:blipFill>
        <p:spPr>
          <a:xfrm>
            <a:off x="669825" y="1604361"/>
            <a:ext cx="10262493" cy="3988918"/>
          </a:xfrm>
          <a:prstGeom prst="rect">
            <a:avLst/>
          </a:prstGeom>
        </p:spPr>
      </p:pic>
    </p:spTree>
    <p:extLst>
      <p:ext uri="{BB962C8B-B14F-4D97-AF65-F5344CB8AC3E}">
        <p14:creationId xmlns:p14="http://schemas.microsoft.com/office/powerpoint/2010/main" val="348749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Experiment results</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32</a:t>
            </a:fld>
            <a:endParaRPr lang="zh-CN" altLang="en-US" dirty="0"/>
          </a:p>
        </p:txBody>
      </p:sp>
      <p:pic>
        <p:nvPicPr>
          <p:cNvPr id="5" name="图片 4"/>
          <p:cNvPicPr>
            <a:picLocks noChangeAspect="1"/>
          </p:cNvPicPr>
          <p:nvPr/>
        </p:nvPicPr>
        <p:blipFill>
          <a:blip r:embed="rId2"/>
          <a:stretch>
            <a:fillRect/>
          </a:stretch>
        </p:blipFill>
        <p:spPr>
          <a:xfrm>
            <a:off x="2406250" y="1653909"/>
            <a:ext cx="7285714" cy="3561905"/>
          </a:xfrm>
          <a:prstGeom prst="rect">
            <a:avLst/>
          </a:prstGeom>
        </p:spPr>
      </p:pic>
    </p:spTree>
    <p:extLst>
      <p:ext uri="{BB962C8B-B14F-4D97-AF65-F5344CB8AC3E}">
        <p14:creationId xmlns:p14="http://schemas.microsoft.com/office/powerpoint/2010/main" val="2039245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Experiment results</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33</a:t>
            </a:fld>
            <a:endParaRPr lang="zh-CN" altLang="en-US" dirty="0"/>
          </a:p>
        </p:txBody>
      </p:sp>
      <p:pic>
        <p:nvPicPr>
          <p:cNvPr id="4" name="图片 3"/>
          <p:cNvPicPr>
            <a:picLocks noChangeAspect="1"/>
          </p:cNvPicPr>
          <p:nvPr/>
        </p:nvPicPr>
        <p:blipFill>
          <a:blip r:embed="rId2"/>
          <a:stretch>
            <a:fillRect/>
          </a:stretch>
        </p:blipFill>
        <p:spPr>
          <a:xfrm>
            <a:off x="2334095" y="2105190"/>
            <a:ext cx="7523809" cy="2647619"/>
          </a:xfrm>
          <a:prstGeom prst="rect">
            <a:avLst/>
          </a:prstGeom>
        </p:spPr>
      </p:pic>
    </p:spTree>
    <p:extLst>
      <p:ext uri="{BB962C8B-B14F-4D97-AF65-F5344CB8AC3E}">
        <p14:creationId xmlns:p14="http://schemas.microsoft.com/office/powerpoint/2010/main" val="3522353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Experiment results</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34</a:t>
            </a:fld>
            <a:endParaRPr lang="zh-CN" altLang="en-US" dirty="0"/>
          </a:p>
        </p:txBody>
      </p:sp>
      <p:pic>
        <p:nvPicPr>
          <p:cNvPr id="5" name="图片 4"/>
          <p:cNvPicPr>
            <a:picLocks noChangeAspect="1"/>
          </p:cNvPicPr>
          <p:nvPr/>
        </p:nvPicPr>
        <p:blipFill>
          <a:blip r:embed="rId2"/>
          <a:stretch>
            <a:fillRect/>
          </a:stretch>
        </p:blipFill>
        <p:spPr>
          <a:xfrm>
            <a:off x="2262666" y="2067095"/>
            <a:ext cx="7666667" cy="2723809"/>
          </a:xfrm>
          <a:prstGeom prst="rect">
            <a:avLst/>
          </a:prstGeom>
        </p:spPr>
      </p:pic>
    </p:spTree>
    <p:extLst>
      <p:ext uri="{BB962C8B-B14F-4D97-AF65-F5344CB8AC3E}">
        <p14:creationId xmlns:p14="http://schemas.microsoft.com/office/powerpoint/2010/main" val="1819670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Experiment results</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35</a:t>
            </a:fld>
            <a:endParaRPr lang="zh-CN" altLang="en-US" dirty="0"/>
          </a:p>
        </p:txBody>
      </p:sp>
      <p:pic>
        <p:nvPicPr>
          <p:cNvPr id="4" name="图片 3"/>
          <p:cNvPicPr>
            <a:picLocks noChangeAspect="1"/>
          </p:cNvPicPr>
          <p:nvPr/>
        </p:nvPicPr>
        <p:blipFill>
          <a:blip r:embed="rId2"/>
          <a:stretch>
            <a:fillRect/>
          </a:stretch>
        </p:blipFill>
        <p:spPr>
          <a:xfrm>
            <a:off x="2557196" y="1157830"/>
            <a:ext cx="6256375" cy="2359092"/>
          </a:xfrm>
          <a:prstGeom prst="rect">
            <a:avLst/>
          </a:prstGeom>
        </p:spPr>
      </p:pic>
      <p:pic>
        <p:nvPicPr>
          <p:cNvPr id="6" name="图片 5"/>
          <p:cNvPicPr>
            <a:picLocks noChangeAspect="1"/>
          </p:cNvPicPr>
          <p:nvPr/>
        </p:nvPicPr>
        <p:blipFill>
          <a:blip r:embed="rId3"/>
          <a:stretch>
            <a:fillRect/>
          </a:stretch>
        </p:blipFill>
        <p:spPr>
          <a:xfrm>
            <a:off x="3070233" y="3968260"/>
            <a:ext cx="5230299" cy="2051540"/>
          </a:xfrm>
          <a:prstGeom prst="rect">
            <a:avLst/>
          </a:prstGeom>
        </p:spPr>
      </p:pic>
    </p:spTree>
    <p:extLst>
      <p:ext uri="{BB962C8B-B14F-4D97-AF65-F5344CB8AC3E}">
        <p14:creationId xmlns:p14="http://schemas.microsoft.com/office/powerpoint/2010/main" val="1820972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fld id="{EF2DDBE1-ABE7-404F-A592-1A3E362FB0A2}" type="slidenum">
              <a:rPr lang="zh-CN" altLang="en-US" smtClean="0"/>
              <a:t>36</a:t>
            </a:fld>
            <a:endParaRPr lang="zh-CN" altLang="en-US" dirty="0"/>
          </a:p>
        </p:txBody>
      </p:sp>
      <p:sp>
        <p:nvSpPr>
          <p:cNvPr id="6" name="文本框 5"/>
          <p:cNvSpPr txBox="1"/>
          <p:nvPr/>
        </p:nvSpPr>
        <p:spPr>
          <a:xfrm>
            <a:off x="1405890" y="1971040"/>
            <a:ext cx="6102350" cy="3416320"/>
          </a:xfrm>
          <a:prstGeom prst="rect">
            <a:avLst/>
          </a:prstGeom>
          <a:noFill/>
        </p:spPr>
        <p:txBody>
          <a:bodyPr wrap="square" rtlCol="0" anchor="t">
            <a:spAutoFit/>
          </a:bodyPr>
          <a:lstStyle/>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Background</a:t>
            </a: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Motivation: Why attention?</a:t>
            </a: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Methods: The details of Informer </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Experiments</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b="1" dirty="0">
                <a:latin typeface="Arial" panose="020B0604020202020204" pitchFamily="34" charset="0"/>
                <a:ea typeface="宋体" panose="02010600030101010101" pitchFamily="2" charset="-122"/>
                <a:cs typeface="Arial" panose="020B0604020202020204" pitchFamily="34" charset="0"/>
              </a:rPr>
              <a:t>Summary</a:t>
            </a:r>
            <a:endParaRPr lang="zh-CN" altLang="en-US" sz="2400" b="1"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4527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Summary</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37</a:t>
            </a:fld>
            <a:endParaRPr lang="zh-CN" altLang="en-US" dirty="0"/>
          </a:p>
        </p:txBody>
      </p:sp>
      <p:sp>
        <p:nvSpPr>
          <p:cNvPr id="4" name="文本框 3"/>
          <p:cNvSpPr txBox="1"/>
          <p:nvPr/>
        </p:nvSpPr>
        <p:spPr>
          <a:xfrm>
            <a:off x="1377460" y="1324707"/>
            <a:ext cx="9853248" cy="3416320"/>
          </a:xfrm>
          <a:prstGeom prst="rect">
            <a:avLst/>
          </a:prstGeom>
          <a:noFill/>
        </p:spPr>
        <p:txBody>
          <a:bodyPr wrap="square" rtlCol="0">
            <a:spAutoFit/>
          </a:bodyPr>
          <a:lstStyle/>
          <a:p>
            <a:pPr marL="285750" indent="-285750" algn="l">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自注意力模型在处理时间序列问题当中具有相当的可行性，但是存在着输入输出受限、时间复杂度和内存开销较高的问题。</a:t>
            </a:r>
            <a:endParaRPr lang="en-US" altLang="zh-CN" dirty="0">
              <a:latin typeface="宋体" panose="02010600030101010101" pitchFamily="2" charset="-122"/>
              <a:ea typeface="宋体" panose="02010600030101010101" pitchFamily="2" charset="-122"/>
            </a:endParaRPr>
          </a:p>
          <a:p>
            <a:pPr marL="285750" indent="-285750" algn="l">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作者提出了三个创新点：</a:t>
            </a:r>
            <a:endParaRPr lang="en-US" altLang="zh-CN" dirty="0">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en-US" altLang="zh-CN" dirty="0" err="1">
                <a:latin typeface="Arial" panose="020B0604020202020204" pitchFamily="34" charset="0"/>
                <a:ea typeface="宋体" panose="02010600030101010101" pitchFamily="2" charset="-122"/>
                <a:cs typeface="Arial" panose="020B0604020202020204" pitchFamily="34" charset="0"/>
              </a:rPr>
              <a:t>ProbSparse</a:t>
            </a:r>
            <a:r>
              <a:rPr lang="en-US" altLang="zh-CN" dirty="0">
                <a:latin typeface="Arial" panose="020B0604020202020204" pitchFamily="34" charset="0"/>
                <a:ea typeface="宋体" panose="02010600030101010101" pitchFamily="2" charset="-122"/>
                <a:cs typeface="Arial" panose="020B0604020202020204" pitchFamily="34" charset="0"/>
              </a:rPr>
              <a:t> Self-attention</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更高效的自适应注意力计算方法，同时具有可解释性。</a:t>
            </a:r>
            <a:endParaRPr lang="en-US" altLang="zh-CN" dirty="0">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en-US" altLang="zh-CN" dirty="0">
                <a:latin typeface="Arial" panose="020B0604020202020204" pitchFamily="34" charset="0"/>
                <a:ea typeface="宋体" panose="02010600030101010101" pitchFamily="2" charset="-122"/>
                <a:cs typeface="Arial" panose="020B0604020202020204" pitchFamily="34" charset="0"/>
              </a:rPr>
              <a:t>Self-attention </a:t>
            </a:r>
            <a:r>
              <a:rPr lang="en-US" altLang="zh-CN" dirty="0" err="1">
                <a:latin typeface="Arial" panose="020B0604020202020204" pitchFamily="34" charset="0"/>
                <a:ea typeface="宋体" panose="02010600030101010101" pitchFamily="2" charset="-122"/>
                <a:cs typeface="Arial" panose="020B0604020202020204" pitchFamily="34" charset="0"/>
              </a:rPr>
              <a:t>Destilling</a:t>
            </a:r>
            <a:r>
              <a:rPr lang="en-US" altLang="zh-CN" dirty="0">
                <a:latin typeface="Arial" panose="020B0604020202020204" pitchFamily="34" charset="0"/>
                <a:ea typeface="宋体" panose="02010600030101010101" pitchFamily="2" charset="-122"/>
                <a:cs typeface="Arial" panose="020B0604020202020204" pitchFamily="34" charset="0"/>
              </a:rPr>
              <a:t> Operation</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减小内存开销，使得更长输入序列成为可能。</a:t>
            </a:r>
            <a:endParaRPr lang="en-US" altLang="zh-CN" dirty="0">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en-US" altLang="zh-CN" dirty="0">
                <a:latin typeface="Arial" panose="020B0604020202020204" pitchFamily="34" charset="0"/>
                <a:ea typeface="宋体" panose="02010600030101010101" pitchFamily="2" charset="-122"/>
                <a:cs typeface="Arial" panose="020B0604020202020204" pitchFamily="34" charset="0"/>
              </a:rPr>
              <a:t>Generative-style Decoding</a:t>
            </a:r>
            <a:r>
              <a:rPr lang="zh-CN" altLang="en-US" dirty="0">
                <a:latin typeface="Arial" panose="020B0604020202020204" pitchFamily="34" charset="0"/>
                <a:ea typeface="宋体" panose="02010600030101010101" pitchFamily="2" charset="-122"/>
                <a:cs typeface="Arial" panose="020B0604020202020204" pitchFamily="34" charset="0"/>
              </a:rPr>
              <a:t>，一次生成预测结果，</a:t>
            </a:r>
            <a:r>
              <a:rPr lang="zh-CN" altLang="en-US" dirty="0">
                <a:latin typeface="宋体" panose="02010600030101010101" pitchFamily="2" charset="-122"/>
                <a:ea typeface="宋体" panose="02010600030101010101" pitchFamily="2" charset="-122"/>
              </a:rPr>
              <a:t>使得更长输出序列成为可能。</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285750" lvl="1" indent="-285750">
              <a:lnSpc>
                <a:spcPct val="150000"/>
              </a:lnSpc>
              <a:buFont typeface="Wingdings" panose="05000000000000000000" pitchFamily="2" charset="2"/>
              <a:buChar char="l"/>
            </a:pPr>
            <a:r>
              <a:rPr lang="zh-CN" altLang="en-US" dirty="0">
                <a:latin typeface="Arial" panose="020B0604020202020204" pitchFamily="34" charset="0"/>
                <a:ea typeface="宋体" panose="02010600030101010101" pitchFamily="2" charset="-122"/>
                <a:cs typeface="Arial" panose="020B0604020202020204" pitchFamily="34" charset="0"/>
              </a:rPr>
              <a:t>稀疏性假设在处理自注意力问题上具有很显著的作用。</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285750" lvl="1" indent="-285750">
              <a:lnSpc>
                <a:spcPct val="150000"/>
              </a:lnSpc>
              <a:buFont typeface="Wingdings" panose="05000000000000000000" pitchFamily="2" charset="2"/>
              <a:buChar char="l"/>
            </a:pPr>
            <a:r>
              <a:rPr lang="zh-CN" altLang="en-US" dirty="0">
                <a:latin typeface="Arial" panose="020B0604020202020204" pitchFamily="34" charset="0"/>
                <a:ea typeface="宋体" panose="02010600030101010101" pitchFamily="2" charset="-122"/>
                <a:cs typeface="Arial" panose="020B0604020202020204" pitchFamily="34" charset="0"/>
              </a:rPr>
              <a:t>本文提出的方法在</a:t>
            </a:r>
            <a:r>
              <a:rPr lang="en-US" altLang="zh-CN" dirty="0">
                <a:latin typeface="Arial" panose="020B0604020202020204" pitchFamily="34" charset="0"/>
                <a:ea typeface="宋体" panose="02010600030101010101" pitchFamily="2" charset="-122"/>
                <a:cs typeface="Arial" panose="020B0604020202020204" pitchFamily="34" charset="0"/>
              </a:rPr>
              <a:t>NLP</a:t>
            </a:r>
            <a:r>
              <a:rPr lang="zh-CN" altLang="en-US" dirty="0">
                <a:latin typeface="Arial" panose="020B0604020202020204" pitchFamily="34" charset="0"/>
                <a:ea typeface="宋体" panose="02010600030101010101" pitchFamily="2" charset="-122"/>
                <a:cs typeface="Arial" panose="020B0604020202020204" pitchFamily="34" charset="0"/>
              </a:rPr>
              <a:t>中的生成式文本摘要等领域可能具有</a:t>
            </a:r>
            <a:r>
              <a:rPr lang="zh-CN" altLang="en-US">
                <a:latin typeface="Arial" panose="020B0604020202020204" pitchFamily="34" charset="0"/>
                <a:ea typeface="宋体" panose="02010600030101010101" pitchFamily="2" charset="-122"/>
                <a:cs typeface="Arial" panose="020B0604020202020204" pitchFamily="34" charset="0"/>
              </a:rPr>
              <a:t>很大帮助。</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7525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Thanks for watching</a:t>
            </a:r>
            <a:endParaRPr lang="zh-CN" altLang="en-US" dirty="0"/>
          </a:p>
        </p:txBody>
      </p:sp>
      <p:sp>
        <p:nvSpPr>
          <p:cNvPr id="3" name="副标题 2"/>
          <p:cNvSpPr>
            <a:spLocks noGrp="1"/>
          </p:cNvSpPr>
          <p:nvPr>
            <p:ph type="subTitle" idx="1"/>
          </p:nvPr>
        </p:nvSpPr>
        <p:spPr>
          <a:xfrm>
            <a:off x="1430216" y="5378084"/>
            <a:ext cx="9144000" cy="1655762"/>
          </a:xfrm>
        </p:spPr>
        <p:txBody>
          <a:bodyPr/>
          <a:lstStyle/>
          <a:p>
            <a:r>
              <a:rPr lang="zh-CN" altLang="en-US" dirty="0"/>
              <a:t>彭美政，</a:t>
            </a:r>
            <a:r>
              <a:rPr lang="en-US" altLang="zh-CN" dirty="0"/>
              <a:t>2021.3.31</a:t>
            </a:r>
            <a:endParaRPr lang="zh-CN" altLang="en-US" dirty="0"/>
          </a:p>
        </p:txBody>
      </p:sp>
      <p:sp>
        <p:nvSpPr>
          <p:cNvPr id="4" name="灯片编号占位符 3"/>
          <p:cNvSpPr>
            <a:spLocks noGrp="1"/>
          </p:cNvSpPr>
          <p:nvPr>
            <p:ph type="sldNum" sz="quarter" idx="12"/>
          </p:nvPr>
        </p:nvSpPr>
        <p:spPr/>
        <p:txBody>
          <a:bodyPr/>
          <a:lstStyle/>
          <a:p>
            <a:fld id="{EF2DDBE1-ABE7-404F-A592-1A3E362FB0A2}" type="slidenum">
              <a:rPr lang="zh-CN" altLang="en-US" smtClean="0"/>
              <a:t>38</a:t>
            </a:fld>
            <a:endParaRPr lang="zh-CN" altLang="en-US" dirty="0"/>
          </a:p>
        </p:txBody>
      </p:sp>
    </p:spTree>
    <p:extLst>
      <p:ext uri="{BB962C8B-B14F-4D97-AF65-F5344CB8AC3E}">
        <p14:creationId xmlns:p14="http://schemas.microsoft.com/office/powerpoint/2010/main" val="210076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EF2DDBE1-ABE7-404F-A592-1A3E362FB0A2}" type="slidenum">
              <a:rPr lang="zh-CN" altLang="en-US" smtClean="0"/>
              <a:t>4</a:t>
            </a:fld>
            <a:endParaRPr lang="zh-CN" altLang="en-US" dirty="0"/>
          </a:p>
        </p:txBody>
      </p:sp>
      <p:sp>
        <p:nvSpPr>
          <p:cNvPr id="48" name="标题 47"/>
          <p:cNvSpPr>
            <a:spLocks noGrp="1"/>
          </p:cNvSpPr>
          <p:nvPr>
            <p:ph type="title"/>
          </p:nvPr>
        </p:nvSpPr>
        <p:spPr/>
        <p:txBody>
          <a:bodyPr/>
          <a:lstStyle/>
          <a:p>
            <a:r>
              <a:rPr lang="en-US" altLang="zh-CN" sz="2400" dirty="0">
                <a:latin typeface="Arial" panose="020B0604020202020204" pitchFamily="34" charset="0"/>
                <a:cs typeface="Arial" panose="020B0604020202020204" pitchFamily="34" charset="0"/>
              </a:rPr>
              <a:t>An example</a:t>
            </a:r>
          </a:p>
        </p:txBody>
      </p:sp>
      <p:sp>
        <p:nvSpPr>
          <p:cNvPr id="6" name="矩形 5"/>
          <p:cNvSpPr/>
          <p:nvPr/>
        </p:nvSpPr>
        <p:spPr>
          <a:xfrm>
            <a:off x="363414" y="1389074"/>
            <a:ext cx="6992817" cy="1200329"/>
          </a:xfrm>
          <a:prstGeom prst="rect">
            <a:avLst/>
          </a:prstGeom>
        </p:spPr>
        <p:txBody>
          <a:bodyPr wrap="square">
            <a:spAutoFit/>
          </a:bodyPr>
          <a:lstStyle/>
          <a:p>
            <a:r>
              <a:rPr lang="zh-CN" altLang="en-US" dirty="0">
                <a:latin typeface="Arial" panose="020B0604020202020204" pitchFamily="34" charset="0"/>
                <a:cs typeface="Arial" panose="020B0604020202020204" pitchFamily="34" charset="0"/>
              </a:rPr>
              <a:t>Electricity Transformer (over 100kv) is a valuable asset for the energy company. The cost of a single unit can reach 30 million </a:t>
            </a:r>
            <a:r>
              <a:rPr lang="en-US" altLang="zh-CN" dirty="0">
                <a:latin typeface="Arial" panose="020B0604020202020204" pitchFamily="34" charset="0"/>
                <a:cs typeface="Arial" panose="020B0604020202020204" pitchFamily="34" charset="0"/>
              </a:rPr>
              <a:t>US </a:t>
            </a:r>
            <a:r>
              <a:rPr lang="zh-CN" altLang="en-US" dirty="0">
                <a:latin typeface="Arial" panose="020B0604020202020204" pitchFamily="34" charset="0"/>
                <a:cs typeface="Arial" panose="020B0604020202020204" pitchFamily="34" charset="0"/>
              </a:rPr>
              <a:t>dollars, which makes only conservative adjustments are allowed, i.e., </a:t>
            </a:r>
            <a:r>
              <a:rPr lang="zh-CN" altLang="en-US" dirty="0">
                <a:solidFill>
                  <a:srgbClr val="FF0000"/>
                </a:solidFill>
                <a:latin typeface="Arial" panose="020B0604020202020204" pitchFamily="34" charset="0"/>
                <a:cs typeface="Arial" panose="020B0604020202020204" pitchFamily="34" charset="0"/>
              </a:rPr>
              <a:t>one adjustment lasts 2 weeks</a:t>
            </a:r>
            <a:r>
              <a:rPr lang="zh-CN" altLang="en-US" dirty="0">
                <a:latin typeface="Arial" panose="020B0604020202020204" pitchFamily="34" charset="0"/>
                <a:cs typeface="Arial" panose="020B0604020202020204" pitchFamily="34" charset="0"/>
              </a:rPr>
              <a:t>, for stability.</a:t>
            </a:r>
          </a:p>
        </p:txBody>
      </p:sp>
      <p:pic>
        <p:nvPicPr>
          <p:cNvPr id="7" name="图片 6"/>
          <p:cNvPicPr>
            <a:picLocks noChangeAspect="1"/>
          </p:cNvPicPr>
          <p:nvPr/>
        </p:nvPicPr>
        <p:blipFill>
          <a:blip r:embed="rId3"/>
          <a:stretch>
            <a:fillRect/>
          </a:stretch>
        </p:blipFill>
        <p:spPr>
          <a:xfrm>
            <a:off x="715569" y="3004659"/>
            <a:ext cx="10040356" cy="3048197"/>
          </a:xfrm>
          <a:prstGeom prst="rect">
            <a:avLst/>
          </a:prstGeom>
        </p:spPr>
      </p:pic>
      <p:pic>
        <p:nvPicPr>
          <p:cNvPr id="1030" name="Picture 6" descr="汉中特种变压器厂"/>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8298" y="1051575"/>
            <a:ext cx="1875326" cy="1875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Long Sequence Time-series Forecasting</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5</a:t>
            </a:fld>
            <a:endParaRPr lang="zh-CN" altLang="en-US" dirty="0"/>
          </a:p>
        </p:txBody>
      </p:sp>
      <p:sp>
        <p:nvSpPr>
          <p:cNvPr id="4" name="矩形 3"/>
          <p:cNvSpPr/>
          <p:nvPr/>
        </p:nvSpPr>
        <p:spPr>
          <a:xfrm>
            <a:off x="955431" y="1235173"/>
            <a:ext cx="10275276" cy="1200329"/>
          </a:xfrm>
          <a:prstGeom prst="rect">
            <a:avLst/>
          </a:prstGeom>
        </p:spPr>
        <p:txBody>
          <a:bodyPr wrap="square">
            <a:spAutoFit/>
          </a:bodyPr>
          <a:lstStyle/>
          <a:p>
            <a:r>
              <a:rPr lang="zh-CN" altLang="en-US" b="1" dirty="0">
                <a:latin typeface="Arial" panose="020B0604020202020204" pitchFamily="34" charset="0"/>
                <a:cs typeface="Arial" panose="020B0604020202020204" pitchFamily="34" charset="0"/>
              </a:rPr>
              <a:t>Problem</a:t>
            </a:r>
            <a:r>
              <a:rPr lang="zh-CN" altLang="en-US" dirty="0">
                <a:latin typeface="Arial" panose="020B0604020202020204" pitchFamily="34" charset="0"/>
                <a:cs typeface="Arial" panose="020B0604020202020204" pitchFamily="34" charset="0"/>
              </a:rPr>
              <a:t>: </a:t>
            </a:r>
            <a:r>
              <a:rPr lang="zh-CN" altLang="en-US" b="1" dirty="0">
                <a:solidFill>
                  <a:srgbClr val="FF0000"/>
                </a:solidFill>
                <a:latin typeface="Arial" panose="020B0604020202020204" pitchFamily="34" charset="0"/>
                <a:cs typeface="Arial" panose="020B0604020202020204" pitchFamily="34" charset="0"/>
              </a:rPr>
              <a:t>Long Sequence Time-series Forecasting (LSTF) </a:t>
            </a:r>
            <a:r>
              <a:rPr lang="zh-CN" altLang="en-US" dirty="0">
                <a:latin typeface="Arial" panose="020B0604020202020204" pitchFamily="34" charset="0"/>
                <a:cs typeface="Arial" panose="020B0604020202020204" pitchFamily="34" charset="0"/>
              </a:rPr>
              <a:t>is an important problem that has not been well addressed in the time-series analysis field for a long time.On the other hand,because of the “huge data,high frequency, long prediction”features of the real-world time-series data, this problem is one of the key limitation in big data applications.</a:t>
            </a:r>
          </a:p>
        </p:txBody>
      </p:sp>
      <p:pic>
        <p:nvPicPr>
          <p:cNvPr id="5" name="图片 4"/>
          <p:cNvPicPr>
            <a:picLocks noChangeAspect="1"/>
          </p:cNvPicPr>
          <p:nvPr/>
        </p:nvPicPr>
        <p:blipFill>
          <a:blip r:embed="rId2"/>
          <a:stretch>
            <a:fillRect/>
          </a:stretch>
        </p:blipFill>
        <p:spPr>
          <a:xfrm>
            <a:off x="1564798" y="2435502"/>
            <a:ext cx="9073894" cy="2271560"/>
          </a:xfrm>
          <a:prstGeom prst="rect">
            <a:avLst/>
          </a:prstGeom>
        </p:spPr>
      </p:pic>
      <p:sp>
        <p:nvSpPr>
          <p:cNvPr id="6" name="矩形 5"/>
          <p:cNvSpPr/>
          <p:nvPr/>
        </p:nvSpPr>
        <p:spPr>
          <a:xfrm>
            <a:off x="955430" y="4707062"/>
            <a:ext cx="10275277" cy="1200329"/>
          </a:xfrm>
          <a:prstGeom prst="rect">
            <a:avLst/>
          </a:prstGeom>
        </p:spPr>
        <p:txBody>
          <a:bodyPr wrap="square">
            <a:spAutoFit/>
          </a:bodyPr>
          <a:lstStyle/>
          <a:p>
            <a:r>
              <a:rPr lang="zh-CN" altLang="en-US" dirty="0">
                <a:latin typeface="Arial" panose="020B0604020202020204" pitchFamily="34" charset="0"/>
                <a:cs typeface="Arial" panose="020B0604020202020204" pitchFamily="34" charset="0"/>
              </a:rPr>
              <a:t>As the length of the data sequence increases, </a:t>
            </a:r>
            <a:r>
              <a:rPr lang="zh-CN" altLang="en-US" b="1" dirty="0">
                <a:solidFill>
                  <a:srgbClr val="FF0000"/>
                </a:solidFill>
                <a:latin typeface="Arial" panose="020B0604020202020204" pitchFamily="34" charset="0"/>
                <a:cs typeface="Arial" panose="020B0604020202020204" pitchFamily="34" charset="0"/>
              </a:rPr>
              <a:t>the inference speed of LSTM</a:t>
            </a:r>
            <a:r>
              <a:rPr lang="zh-CN" altLang="en-US" b="1"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decreases rapidly, resulting </a:t>
            </a:r>
            <a:r>
              <a:rPr lang="en-US" altLang="zh-CN" dirty="0">
                <a:latin typeface="Arial" panose="020B0604020202020204" pitchFamily="34" charset="0"/>
                <a:cs typeface="Arial" panose="020B0604020202020204" pitchFamily="34" charset="0"/>
              </a:rPr>
              <a:t>in </a:t>
            </a:r>
            <a:r>
              <a:rPr lang="zh-CN" altLang="en-US" dirty="0">
                <a:latin typeface="Arial" panose="020B0604020202020204" pitchFamily="34" charset="0"/>
                <a:cs typeface="Arial" panose="020B0604020202020204" pitchFamily="34" charset="0"/>
              </a:rPr>
              <a:t>the inability to predict long sequences with limited computing power and time successfully. Meanwhile, the continuous accumulation of error causes </a:t>
            </a:r>
            <a:r>
              <a:rPr lang="zh-CN" altLang="en-US" b="1" dirty="0">
                <a:solidFill>
                  <a:srgbClr val="FF0000"/>
                </a:solidFill>
                <a:latin typeface="Arial" panose="020B0604020202020204" pitchFamily="34" charset="0"/>
                <a:cs typeface="Arial" panose="020B0604020202020204" pitchFamily="34" charset="0"/>
              </a:rPr>
              <a:t>the MSE score </a:t>
            </a:r>
            <a:r>
              <a:rPr lang="zh-CN" altLang="en-US" dirty="0">
                <a:latin typeface="Arial" panose="020B0604020202020204" pitchFamily="34" charset="0"/>
                <a:cs typeface="Arial" panose="020B0604020202020204" pitchFamily="34" charset="0"/>
              </a:rPr>
              <a:t>to increase rapidly, making the results unusable.</a:t>
            </a:r>
          </a:p>
        </p:txBody>
      </p:sp>
    </p:spTree>
    <p:extLst>
      <p:ext uri="{BB962C8B-B14F-4D97-AF65-F5344CB8AC3E}">
        <p14:creationId xmlns:p14="http://schemas.microsoft.com/office/powerpoint/2010/main" val="205087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Another Similar Problem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6</a:t>
            </a:fld>
            <a:endParaRPr lang="zh-CN" altLang="en-US" dirty="0"/>
          </a:p>
        </p:txBody>
      </p:sp>
      <p:sp>
        <p:nvSpPr>
          <p:cNvPr id="4" name="矩形 3"/>
          <p:cNvSpPr/>
          <p:nvPr/>
        </p:nvSpPr>
        <p:spPr>
          <a:xfrm>
            <a:off x="1113692" y="1277706"/>
            <a:ext cx="9976339" cy="923330"/>
          </a:xfrm>
          <a:prstGeom prst="rect">
            <a:avLst/>
          </a:prstGeom>
        </p:spPr>
        <p:txBody>
          <a:bodyPr wrap="square">
            <a:spAutoFit/>
          </a:bodyPr>
          <a:lstStyle/>
          <a:p>
            <a:r>
              <a:rPr lang="zh-CN" altLang="en-US" dirty="0">
                <a:latin typeface="Arial" panose="020B0604020202020204" pitchFamily="34" charset="0"/>
                <a:cs typeface="Arial" panose="020B0604020202020204" pitchFamily="34" charset="0"/>
              </a:rPr>
              <a:t>Discrimination: </a:t>
            </a:r>
            <a:r>
              <a:rPr lang="zh-CN" altLang="en-US" b="1" dirty="0">
                <a:solidFill>
                  <a:srgbClr val="FF0000"/>
                </a:solidFill>
                <a:latin typeface="Arial" panose="020B0604020202020204" pitchFamily="34" charset="0"/>
                <a:cs typeface="Arial" panose="020B0604020202020204" pitchFamily="34" charset="0"/>
              </a:rPr>
              <a:t>Long Sequence Input learning (LSI</a:t>
            </a:r>
            <a:r>
              <a:rPr lang="en-US" altLang="zh-CN" b="1" dirty="0">
                <a:solidFill>
                  <a:srgbClr val="FF0000"/>
                </a:solidFill>
                <a:latin typeface="Arial" panose="020B0604020202020204" pitchFamily="34" charset="0"/>
                <a:cs typeface="Arial" panose="020B0604020202020204" pitchFamily="34" charset="0"/>
              </a:rPr>
              <a:t>L</a:t>
            </a:r>
            <a:r>
              <a:rPr lang="zh-CN" altLang="en-US" b="1" dirty="0">
                <a:solidFill>
                  <a:srgbClr val="FF0000"/>
                </a:solidFill>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is another important problem thatremains to be solved in the machine learning field. lt is not necessary related to the LSTF problem but the literature always refers to LSIL when talking about the long sequence.</a:t>
            </a:r>
          </a:p>
        </p:txBody>
      </p:sp>
      <p:sp>
        <p:nvSpPr>
          <p:cNvPr id="5" name="文本框 4"/>
          <p:cNvSpPr txBox="1"/>
          <p:nvPr/>
        </p:nvSpPr>
        <p:spPr>
          <a:xfrm>
            <a:off x="524607" y="2366672"/>
            <a:ext cx="1178169" cy="507831"/>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Example:</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pic>
        <p:nvPicPr>
          <p:cNvPr id="6" name="图片 5"/>
          <p:cNvPicPr>
            <a:picLocks noChangeAspect="1"/>
          </p:cNvPicPr>
          <p:nvPr/>
        </p:nvPicPr>
        <p:blipFill>
          <a:blip r:embed="rId2"/>
          <a:stretch>
            <a:fillRect/>
          </a:stretch>
        </p:blipFill>
        <p:spPr>
          <a:xfrm>
            <a:off x="1113691" y="3376962"/>
            <a:ext cx="1885411" cy="2660423"/>
          </a:xfrm>
          <a:prstGeom prst="rect">
            <a:avLst/>
          </a:prstGeom>
        </p:spPr>
      </p:pic>
      <p:sp>
        <p:nvSpPr>
          <p:cNvPr id="7" name="文本框 6"/>
          <p:cNvSpPr txBox="1"/>
          <p:nvPr/>
        </p:nvSpPr>
        <p:spPr>
          <a:xfrm>
            <a:off x="1702776" y="2846169"/>
            <a:ext cx="718039" cy="507831"/>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Input:</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8" name="文本框 7"/>
          <p:cNvSpPr txBox="1"/>
          <p:nvPr/>
        </p:nvSpPr>
        <p:spPr>
          <a:xfrm>
            <a:off x="7095391" y="2846168"/>
            <a:ext cx="1034563" cy="507831"/>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Output:</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9" name="文本框 8"/>
          <p:cNvSpPr txBox="1"/>
          <p:nvPr/>
        </p:nvSpPr>
        <p:spPr>
          <a:xfrm>
            <a:off x="3915508" y="3376962"/>
            <a:ext cx="7438292" cy="1754326"/>
          </a:xfrm>
          <a:prstGeom prst="rect">
            <a:avLst/>
          </a:prstGeom>
          <a:noFill/>
        </p:spPr>
        <p:txBody>
          <a:bodyPr wrap="square" rtlCol="0">
            <a:spAutoFit/>
          </a:bodyPr>
          <a:lstStyle/>
          <a:p>
            <a:pPr marL="285750" indent="-285750" algn="l">
              <a:lnSpc>
                <a:spcPct val="150000"/>
              </a:lnSpc>
              <a:buFont typeface="Wingdings" panose="05000000000000000000" pitchFamily="2" charset="2"/>
              <a:buChar char="l"/>
            </a:pPr>
            <a:r>
              <a:rPr lang="en-US" altLang="zh-CN" b="1" dirty="0">
                <a:latin typeface="Arial" panose="020B0604020202020204" pitchFamily="34" charset="0"/>
                <a:ea typeface="宋体" panose="02010600030101010101" pitchFamily="2" charset="-122"/>
                <a:cs typeface="Arial" panose="020B0604020202020204" pitchFamily="34" charset="0"/>
              </a:rPr>
              <a:t>Classification</a:t>
            </a:r>
            <a:r>
              <a:rPr lang="en-US" altLang="zh-CN" dirty="0">
                <a:latin typeface="Arial" panose="020B0604020202020204" pitchFamily="34" charset="0"/>
                <a:ea typeface="宋体" panose="02010600030101010101" pitchFamily="2" charset="-122"/>
                <a:cs typeface="Arial" panose="020B0604020202020204" pitchFamily="34" charset="0"/>
              </a:rPr>
              <a:t>: All-age Novels</a:t>
            </a:r>
          </a:p>
          <a:p>
            <a:pPr marL="285750" indent="-285750" algn="l">
              <a:lnSpc>
                <a:spcPct val="150000"/>
              </a:lnSpc>
              <a:buFont typeface="Wingdings" panose="05000000000000000000" pitchFamily="2" charset="2"/>
              <a:buChar char="l"/>
            </a:pPr>
            <a:endParaRPr lang="en-US" altLang="zh-CN" dirty="0">
              <a:latin typeface="Arial" panose="020B0604020202020204" pitchFamily="34" charset="0"/>
              <a:ea typeface="宋体"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l"/>
            </a:pPr>
            <a:r>
              <a:rPr lang="en-US" altLang="zh-CN" b="1" dirty="0">
                <a:latin typeface="Arial" panose="020B0604020202020204" pitchFamily="34" charset="0"/>
                <a:ea typeface="宋体" panose="02010600030101010101" pitchFamily="2" charset="-122"/>
                <a:cs typeface="Arial" panose="020B0604020202020204" pitchFamily="34" charset="0"/>
              </a:rPr>
              <a:t>Title Summary</a:t>
            </a:r>
            <a:r>
              <a:rPr lang="en-US" altLang="zh-CN" dirty="0">
                <a:latin typeface="Arial" panose="020B0604020202020204" pitchFamily="34" charset="0"/>
                <a:ea typeface="宋体" panose="02010600030101010101" pitchFamily="2" charset="-122"/>
                <a:cs typeface="Arial" panose="020B0604020202020204" pitchFamily="34" charset="0"/>
              </a:rPr>
              <a:t>: A boy wizard begins training and must battle for his life with the Dark Lord who murdered his parents.</a:t>
            </a:r>
            <a:endParaRPr lang="zh-CN" altLang="en-US" b="1"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91910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We address the LSTF problem in this paper</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7</a:t>
            </a:fld>
            <a:endParaRPr lang="zh-CN" altLang="en-US" dirty="0"/>
          </a:p>
        </p:txBody>
      </p:sp>
      <p:sp>
        <p:nvSpPr>
          <p:cNvPr id="4" name="矩形 3"/>
          <p:cNvSpPr/>
          <p:nvPr/>
        </p:nvSpPr>
        <p:spPr>
          <a:xfrm>
            <a:off x="416170" y="1340005"/>
            <a:ext cx="5685692" cy="1477328"/>
          </a:xfrm>
          <a:prstGeom prst="rect">
            <a:avLst/>
          </a:prstGeom>
        </p:spPr>
        <p:txBody>
          <a:bodyPr wrap="square">
            <a:spAutoFit/>
          </a:bodyPr>
          <a:lstStyle/>
          <a:p>
            <a:r>
              <a:rPr lang="zh-CN" altLang="en-US" b="1" dirty="0">
                <a:latin typeface="Arial" panose="020B0604020202020204" pitchFamily="34" charset="0"/>
                <a:cs typeface="Arial" panose="020B0604020202020204" pitchFamily="34" charset="0"/>
              </a:rPr>
              <a:t>Long Sequence Input Learning Problem</a:t>
            </a:r>
            <a:endParaRPr lang="en-US" altLang="zh-CN" b="1" dirty="0">
              <a:latin typeface="Arial" panose="020B0604020202020204" pitchFamily="34" charset="0"/>
              <a:cs typeface="Arial" panose="020B0604020202020204" pitchFamily="34" charset="0"/>
            </a:endParaRPr>
          </a:p>
          <a:p>
            <a:endParaRPr lang="en-US" altLang="zh-CN" b="1"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Enhance the model</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s </a:t>
            </a:r>
            <a:r>
              <a:rPr lang="zh-CN" altLang="en-US" dirty="0">
                <a:latin typeface="Arial" panose="020B0604020202020204" pitchFamily="34" charset="0"/>
                <a:cs typeface="Arial" panose="020B0604020202020204" pitchFamily="34" charset="0"/>
              </a:rPr>
              <a:t>ability to handle massive inputs</a:t>
            </a:r>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The most important thing is to capture the long term independencies among the long sequence inputs.</a:t>
            </a:r>
          </a:p>
        </p:txBody>
      </p:sp>
      <p:pic>
        <p:nvPicPr>
          <p:cNvPr id="5" name="图片 4"/>
          <p:cNvPicPr>
            <a:picLocks noChangeAspect="1"/>
          </p:cNvPicPr>
          <p:nvPr/>
        </p:nvPicPr>
        <p:blipFill>
          <a:blip r:embed="rId2"/>
          <a:stretch>
            <a:fillRect/>
          </a:stretch>
        </p:blipFill>
        <p:spPr>
          <a:xfrm>
            <a:off x="7529064" y="1745917"/>
            <a:ext cx="2767402" cy="1071416"/>
          </a:xfrm>
          <a:prstGeom prst="rect">
            <a:avLst/>
          </a:prstGeom>
        </p:spPr>
      </p:pic>
      <p:pic>
        <p:nvPicPr>
          <p:cNvPr id="6" name="图片 5"/>
          <p:cNvPicPr>
            <a:picLocks noChangeAspect="1"/>
          </p:cNvPicPr>
          <p:nvPr/>
        </p:nvPicPr>
        <p:blipFill>
          <a:blip r:embed="rId3"/>
          <a:stretch>
            <a:fillRect/>
          </a:stretch>
        </p:blipFill>
        <p:spPr>
          <a:xfrm>
            <a:off x="274476" y="4806222"/>
            <a:ext cx="3828850" cy="1078763"/>
          </a:xfrm>
          <a:prstGeom prst="rect">
            <a:avLst/>
          </a:prstGeom>
        </p:spPr>
      </p:pic>
      <p:sp>
        <p:nvSpPr>
          <p:cNvPr id="7" name="矩形 6"/>
          <p:cNvSpPr/>
          <p:nvPr/>
        </p:nvSpPr>
        <p:spPr>
          <a:xfrm>
            <a:off x="4970583" y="4262626"/>
            <a:ext cx="6096000" cy="1754326"/>
          </a:xfrm>
          <a:prstGeom prst="rect">
            <a:avLst/>
          </a:prstGeom>
        </p:spPr>
        <p:txBody>
          <a:bodyPr>
            <a:spAutoFit/>
          </a:bodyPr>
          <a:lstStyle/>
          <a:p>
            <a:r>
              <a:rPr lang="en-US" altLang="zh-CN" b="1" dirty="0">
                <a:latin typeface="Arial" panose="020B0604020202020204" pitchFamily="34" charset="0"/>
                <a:cs typeface="Arial" panose="020B0604020202020204" pitchFamily="34" charset="0"/>
              </a:rPr>
              <a:t>Long Sequence Input Learning Problem</a:t>
            </a:r>
          </a:p>
          <a:p>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Enhance the model</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s prediction capacity to have a more extended output. The most important thing is to capture the long term independencies between the long sequence output and the inputs.</a:t>
            </a:r>
          </a:p>
        </p:txBody>
      </p:sp>
    </p:spTree>
    <p:extLst>
      <p:ext uri="{BB962C8B-B14F-4D97-AF65-F5344CB8AC3E}">
        <p14:creationId xmlns:p14="http://schemas.microsoft.com/office/powerpoint/2010/main" val="35098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fld id="{EF2DDBE1-ABE7-404F-A592-1A3E362FB0A2}" type="slidenum">
              <a:rPr lang="zh-CN" altLang="en-US" smtClean="0"/>
              <a:t>8</a:t>
            </a:fld>
            <a:endParaRPr lang="zh-CN" altLang="en-US" dirty="0"/>
          </a:p>
        </p:txBody>
      </p:sp>
      <p:sp>
        <p:nvSpPr>
          <p:cNvPr id="6" name="文本框 5"/>
          <p:cNvSpPr txBox="1"/>
          <p:nvPr/>
        </p:nvSpPr>
        <p:spPr>
          <a:xfrm>
            <a:off x="1405890" y="1971040"/>
            <a:ext cx="6102350" cy="3416320"/>
          </a:xfrm>
          <a:prstGeom prst="rect">
            <a:avLst/>
          </a:prstGeom>
          <a:noFill/>
        </p:spPr>
        <p:txBody>
          <a:bodyPr wrap="square" rtlCol="0" anchor="t">
            <a:spAutoFit/>
          </a:bodyPr>
          <a:lstStyle/>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Background</a:t>
            </a:r>
          </a:p>
          <a:p>
            <a:pPr marL="342900" indent="-342900" algn="l">
              <a:lnSpc>
                <a:spcPct val="150000"/>
              </a:lnSpc>
              <a:buFont typeface="+mj-lt"/>
              <a:buAutoNum type="arabicPeriod"/>
            </a:pPr>
            <a:r>
              <a:rPr lang="en-US" altLang="zh-CN" sz="2400" b="1" dirty="0">
                <a:latin typeface="Arial" panose="020B0604020202020204" pitchFamily="34" charset="0"/>
                <a:ea typeface="宋体" panose="02010600030101010101" pitchFamily="2" charset="-122"/>
                <a:cs typeface="Arial" panose="020B0604020202020204" pitchFamily="34" charset="0"/>
              </a:rPr>
              <a:t>Motivation: Why attention?</a:t>
            </a: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Methods: The details of Informer </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Experiments</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r>
              <a:rPr lang="en-US" altLang="zh-CN" sz="2400" dirty="0">
                <a:latin typeface="Arial" panose="020B0604020202020204" pitchFamily="34" charset="0"/>
                <a:ea typeface="宋体" panose="02010600030101010101" pitchFamily="2" charset="-122"/>
                <a:cs typeface="Arial" panose="020B0604020202020204" pitchFamily="34" charset="0"/>
              </a:rPr>
              <a:t>Summary</a:t>
            </a:r>
            <a:endParaRPr lang="zh-CN" altLang="en-US" sz="2400" dirty="0">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50000"/>
              </a:lnSpc>
              <a:buFont typeface="+mj-lt"/>
              <a:buAutoNum type="arabicPeriod"/>
            </a:pP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29662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How do human beings tackle the forecasting problem?</a:t>
            </a:r>
            <a:endParaRPr lang="zh-CN" altLang="en-US"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F2DDBE1-ABE7-404F-A592-1A3E362FB0A2}" type="slidenum">
              <a:rPr lang="zh-CN" altLang="en-US" smtClean="0"/>
              <a:t>9</a:t>
            </a:fld>
            <a:endParaRPr lang="zh-CN" altLang="en-US" dirty="0"/>
          </a:p>
        </p:txBody>
      </p:sp>
      <p:sp>
        <p:nvSpPr>
          <p:cNvPr id="4" name="矩形 3"/>
          <p:cNvSpPr/>
          <p:nvPr/>
        </p:nvSpPr>
        <p:spPr>
          <a:xfrm>
            <a:off x="1642369" y="1288757"/>
            <a:ext cx="8628185" cy="646331"/>
          </a:xfrm>
          <a:prstGeom prst="rect">
            <a:avLst/>
          </a:prstGeom>
        </p:spPr>
        <p:txBody>
          <a:bodyPr wrap="square">
            <a:spAutoFit/>
          </a:bodyPr>
          <a:lstStyle/>
          <a:p>
            <a:r>
              <a:rPr lang="zh-CN" altLang="en-US" b="1" dirty="0">
                <a:latin typeface="Arial" panose="020B0604020202020204" pitchFamily="34" charset="0"/>
                <a:cs typeface="Arial" panose="020B0604020202020204" pitchFamily="34" charset="0"/>
              </a:rPr>
              <a:t>Problem Setting</a:t>
            </a:r>
            <a:r>
              <a:rPr lang="zh-CN" altLang="en-US" dirty="0">
                <a:latin typeface="Arial" panose="020B0604020202020204" pitchFamily="34" charset="0"/>
                <a:cs typeface="Arial" panose="020B0604020202020204" pitchFamily="34" charset="0"/>
              </a:rPr>
              <a:t>: Long Sequence Forecasting predicts the long sequence output from massive long sequence inputs.</a:t>
            </a:r>
          </a:p>
        </p:txBody>
      </p:sp>
      <p:sp>
        <p:nvSpPr>
          <p:cNvPr id="5" name="矩形 4"/>
          <p:cNvSpPr/>
          <p:nvPr/>
        </p:nvSpPr>
        <p:spPr>
          <a:xfrm>
            <a:off x="405393" y="2189257"/>
            <a:ext cx="3608680" cy="369332"/>
          </a:xfrm>
          <a:prstGeom prst="rect">
            <a:avLst/>
          </a:prstGeom>
        </p:spPr>
        <p:txBody>
          <a:bodyPr wrap="none">
            <a:spAutoFit/>
          </a:bodyPr>
          <a:lstStyle/>
          <a:p>
            <a:r>
              <a:rPr lang="zh-CN" altLang="en-US" b="1" dirty="0">
                <a:latin typeface="Arial" panose="020B0604020202020204" pitchFamily="34" charset="0"/>
                <a:cs typeface="Arial" panose="020B0604020202020204" pitchFamily="34" charset="0"/>
              </a:rPr>
              <a:t>How do we answer a question?</a:t>
            </a:r>
          </a:p>
        </p:txBody>
      </p:sp>
      <p:sp>
        <p:nvSpPr>
          <p:cNvPr id="6" name="圆角矩形 5"/>
          <p:cNvSpPr/>
          <p:nvPr/>
        </p:nvSpPr>
        <p:spPr>
          <a:xfrm>
            <a:off x="486508" y="2812758"/>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91947" y="2940870"/>
            <a:ext cx="1025770" cy="923330"/>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What is </a:t>
            </a:r>
            <a:r>
              <a:rPr lang="en-US" altLang="zh-CN" dirty="0" err="1">
                <a:latin typeface="Arial" panose="020B0604020202020204" pitchFamily="34" charset="0"/>
                <a:ea typeface="宋体" panose="02010600030101010101" pitchFamily="2" charset="-122"/>
                <a:cs typeface="Arial" panose="020B0604020202020204" pitchFamily="34" charset="0"/>
              </a:rPr>
              <a:t>Relu</a:t>
            </a:r>
            <a:r>
              <a:rPr lang="en-US" altLang="zh-CN" dirty="0">
                <a:latin typeface="Arial" panose="020B0604020202020204" pitchFamily="34" charset="0"/>
                <a:ea typeface="宋体" panose="02010600030101010101" pitchFamily="2" charset="-122"/>
                <a:cs typeface="Arial" panose="020B0604020202020204" pitchFamily="34" charset="0"/>
              </a:rPr>
              <a:t>() ?</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8" name="右箭头 7"/>
          <p:cNvSpPr/>
          <p:nvPr/>
        </p:nvSpPr>
        <p:spPr>
          <a:xfrm>
            <a:off x="1916655" y="3238412"/>
            <a:ext cx="638907" cy="328246"/>
          </a:xfrm>
          <a:prstGeom prst="rightArrow">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643418" y="2812758"/>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748924" y="2954493"/>
            <a:ext cx="1131278" cy="872034"/>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Machine Learning</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11" name="右箭头 10"/>
          <p:cNvSpPr/>
          <p:nvPr/>
        </p:nvSpPr>
        <p:spPr>
          <a:xfrm>
            <a:off x="4073566" y="3238412"/>
            <a:ext cx="638907" cy="328246"/>
          </a:xfrm>
          <a:prstGeom prst="rightArrow">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905836" y="2812758"/>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深度学习》(Deep Learning)_扫描版_pdf电子书下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9149" y="2904351"/>
            <a:ext cx="770157" cy="996367"/>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3"/>
          <a:stretch>
            <a:fillRect/>
          </a:stretch>
        </p:blipFill>
        <p:spPr>
          <a:xfrm>
            <a:off x="7314239" y="2841951"/>
            <a:ext cx="1090800" cy="1189023"/>
          </a:xfrm>
          <a:prstGeom prst="rect">
            <a:avLst/>
          </a:prstGeom>
        </p:spPr>
      </p:pic>
      <p:sp>
        <p:nvSpPr>
          <p:cNvPr id="15" name="右箭头 14"/>
          <p:cNvSpPr/>
          <p:nvPr/>
        </p:nvSpPr>
        <p:spPr>
          <a:xfrm>
            <a:off x="6335984" y="3238412"/>
            <a:ext cx="638907" cy="328246"/>
          </a:xfrm>
          <a:prstGeom prst="rightArrow">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168254" y="2812758"/>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descr="ReLU activation function | Download Scientific 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4454" y="2861863"/>
            <a:ext cx="1109220" cy="964359"/>
          </a:xfrm>
          <a:prstGeom prst="rect">
            <a:avLst/>
          </a:prstGeom>
          <a:noFill/>
          <a:extLst>
            <a:ext uri="{909E8E84-426E-40DD-AFC4-6F175D3DCCD1}">
              <a14:hiddenFill xmlns:a14="http://schemas.microsoft.com/office/drawing/2010/main">
                <a:solidFill>
                  <a:srgbClr val="FFFFFF"/>
                </a:solidFill>
              </a14:hiddenFill>
            </a:ext>
          </a:extLst>
        </p:spPr>
      </p:pic>
      <p:sp>
        <p:nvSpPr>
          <p:cNvPr id="20" name="右箭头 19"/>
          <p:cNvSpPr/>
          <p:nvPr/>
        </p:nvSpPr>
        <p:spPr>
          <a:xfrm>
            <a:off x="8598402" y="3175700"/>
            <a:ext cx="638907" cy="328246"/>
          </a:xfrm>
          <a:prstGeom prst="rightArrow">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9430672" y="2750046"/>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05393" y="4278753"/>
            <a:ext cx="4647426" cy="369332"/>
          </a:xfrm>
          <a:prstGeom prst="rect">
            <a:avLst/>
          </a:prstGeom>
        </p:spPr>
        <p:txBody>
          <a:bodyPr wrap="none">
            <a:spAutoFit/>
          </a:bodyPr>
          <a:lstStyle/>
          <a:p>
            <a:r>
              <a:rPr lang="zh-CN" altLang="en-US" b="1" dirty="0">
                <a:latin typeface="Arial" panose="020B0604020202020204" pitchFamily="34" charset="0"/>
                <a:cs typeface="Arial" panose="020B0604020202020204" pitchFamily="34" charset="0"/>
              </a:rPr>
              <a:t>How do we plan gifts for Christmas day?</a:t>
            </a:r>
          </a:p>
        </p:txBody>
      </p:sp>
      <p:sp>
        <p:nvSpPr>
          <p:cNvPr id="23" name="圆角矩形 22"/>
          <p:cNvSpPr/>
          <p:nvPr/>
        </p:nvSpPr>
        <p:spPr>
          <a:xfrm>
            <a:off x="486508" y="4833241"/>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30369" y="4712629"/>
            <a:ext cx="1236852" cy="1338828"/>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The gifts list for this year?</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25" name="右箭头 24"/>
          <p:cNvSpPr/>
          <p:nvPr/>
        </p:nvSpPr>
        <p:spPr>
          <a:xfrm>
            <a:off x="1916655" y="5258895"/>
            <a:ext cx="638907" cy="328246"/>
          </a:xfrm>
          <a:prstGeom prst="rightArrow">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2643418" y="4833241"/>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696103" y="5130606"/>
            <a:ext cx="1131278" cy="456535"/>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Last year?</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28" name="右箭头 27"/>
          <p:cNvSpPr/>
          <p:nvPr/>
        </p:nvSpPr>
        <p:spPr>
          <a:xfrm>
            <a:off x="4073566" y="5258895"/>
            <a:ext cx="638907" cy="328246"/>
          </a:xfrm>
          <a:prstGeom prst="rightArrow">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905836" y="4833241"/>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6335984" y="5258895"/>
            <a:ext cx="638907" cy="328246"/>
          </a:xfrm>
          <a:prstGeom prst="rightArrow">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7168254" y="4833241"/>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8598402" y="5196183"/>
            <a:ext cx="638907" cy="328246"/>
          </a:xfrm>
          <a:prstGeom prst="rightArrow">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9430672" y="4770529"/>
            <a:ext cx="1236785" cy="115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905836" y="5164347"/>
            <a:ext cx="1131278" cy="456535"/>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Wish list?</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38" name="文本框 37"/>
          <p:cNvSpPr txBox="1"/>
          <p:nvPr/>
        </p:nvSpPr>
        <p:spPr>
          <a:xfrm>
            <a:off x="7273762" y="4974671"/>
            <a:ext cx="1131278" cy="872034"/>
          </a:xfrm>
          <a:prstGeom prst="rect">
            <a:avLst/>
          </a:prstGeom>
          <a:noFill/>
        </p:spPr>
        <p:txBody>
          <a:bodyPr wrap="square" rtlCol="0">
            <a:spAutoFit/>
          </a:bodyPr>
          <a:lstStyle/>
          <a:p>
            <a:pPr algn="l">
              <a:lnSpc>
                <a:spcPct val="150000"/>
              </a:lnSpc>
            </a:pPr>
            <a:r>
              <a:rPr lang="en-US" altLang="zh-CN" dirty="0">
                <a:latin typeface="Arial" panose="020B0604020202020204" pitchFamily="34" charset="0"/>
                <a:ea typeface="宋体" panose="02010600030101010101" pitchFamily="2" charset="-122"/>
                <a:cs typeface="Arial" panose="020B0604020202020204" pitchFamily="34" charset="0"/>
              </a:rPr>
              <a:t>Popular things?</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p:pic>
        <p:nvPicPr>
          <p:cNvPr id="2054" name="Picture 6" descr="关于礼物的作文开头,描写有关礼物的作文开头(共20篇)"/>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93439" y="4926418"/>
            <a:ext cx="911249" cy="91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792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342900" indent="-342900" algn="l">
          <a:lnSpc>
            <a:spcPct val="150000"/>
          </a:lnSpc>
          <a:buFont typeface="+mj-lt"/>
          <a:buAutoNum type="arabicPeriod"/>
          <a:defRPr dirty="0" smtClean="0">
            <a:latin typeface="宋体" panose="02010600030101010101" pitchFamily="2" charset="-122"/>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342900" indent="-342900" algn="l" fontAlgn="auto">
          <a:lnSpc>
            <a:spcPct val="100000"/>
          </a:lnSpc>
          <a:buFont typeface="+mj-lt"/>
          <a:buAutoNum type="arabicPeriod"/>
          <a:defRPr lang="zh-CN" altLang="en-US" dirty="0" smtClean="0">
            <a:latin typeface="宋体" panose="02010600030101010101" pitchFamily="2" charset="-122"/>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1725</TotalTime>
  <Words>1494</Words>
  <Application>Microsoft Office PowerPoint</Application>
  <PresentationFormat>宽屏</PresentationFormat>
  <Paragraphs>185</Paragraphs>
  <Slides>38</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38</vt:i4>
      </vt:variant>
    </vt:vector>
  </HeadingPairs>
  <TitlesOfParts>
    <vt:vector size="47" baseType="lpstr">
      <vt:lpstr>等线</vt:lpstr>
      <vt:lpstr>等线 Light</vt:lpstr>
      <vt:lpstr>华文行楷</vt:lpstr>
      <vt:lpstr>宋体</vt:lpstr>
      <vt:lpstr>Arial</vt:lpstr>
      <vt:lpstr>Times New Roman</vt:lpstr>
      <vt:lpstr>Wingdings</vt:lpstr>
      <vt:lpstr>Office 主题​​</vt:lpstr>
      <vt:lpstr>1_Office 主题​​</vt:lpstr>
      <vt:lpstr>论文分享 Informer: Beyond Efficient Transformer for Long Sequence Time-Series Forecasting</vt:lpstr>
      <vt:lpstr>PowerPoint 演示文稿</vt:lpstr>
      <vt:lpstr>Main topic of this paper</vt:lpstr>
      <vt:lpstr>An example</vt:lpstr>
      <vt:lpstr>Long Sequence Time-series Forecasting</vt:lpstr>
      <vt:lpstr>Another Similar Problem</vt:lpstr>
      <vt:lpstr>We address the LSTF problem in this paper</vt:lpstr>
      <vt:lpstr>PowerPoint 演示文稿</vt:lpstr>
      <vt:lpstr>How do human beings tackle the forecasting problem?</vt:lpstr>
      <vt:lpstr>The intuitive introduction of attention</vt:lpstr>
      <vt:lpstr>The self-attention in NLP field</vt:lpstr>
      <vt:lpstr>If we use Transformer in LSTF problem</vt:lpstr>
      <vt:lpstr>PowerPoint 演示文稿</vt:lpstr>
      <vt:lpstr>Challenges</vt:lpstr>
      <vt:lpstr>Challenge I: Self-attention Mechanism</vt:lpstr>
      <vt:lpstr>Challenge I: Self-attention Mechanism</vt:lpstr>
      <vt:lpstr>Challenge I: Self-attention Mechanism</vt:lpstr>
      <vt:lpstr>Challenge I: Self-attention Mechanism</vt:lpstr>
      <vt:lpstr>Challenge I: Self-attention Mechanism</vt:lpstr>
      <vt:lpstr>Challenge I: Self-attention Mechanism</vt:lpstr>
      <vt:lpstr>Challenge I: Self-attention Mechanism</vt:lpstr>
      <vt:lpstr>Challenge II: Self-attention Distilling Operation</vt:lpstr>
      <vt:lpstr>Challenge II: Self-attention Distilling Operation</vt:lpstr>
      <vt:lpstr>Challenge III: Generative-style Decoder</vt:lpstr>
      <vt:lpstr>The overall architecture of the Informer model</vt:lpstr>
      <vt:lpstr>PowerPoint 演示文稿</vt:lpstr>
      <vt:lpstr>Experiment setting</vt:lpstr>
      <vt:lpstr>Experiment results</vt:lpstr>
      <vt:lpstr>Experiment results</vt:lpstr>
      <vt:lpstr>Experiment results</vt:lpstr>
      <vt:lpstr>Experiment results</vt:lpstr>
      <vt:lpstr>Experiment results</vt:lpstr>
      <vt:lpstr>Experiment results</vt:lpstr>
      <vt:lpstr>Experiment results</vt:lpstr>
      <vt:lpstr>Experiment results</vt:lpstr>
      <vt:lpstr>PowerPoint 演示文稿</vt:lpstr>
      <vt:lpstr>Summary</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尤良 袁</dc:creator>
  <cp:lastModifiedBy>彭 敏</cp:lastModifiedBy>
  <cp:revision>92</cp:revision>
  <dcterms:created xsi:type="dcterms:W3CDTF">2020-06-04T14:07:00Z</dcterms:created>
  <dcterms:modified xsi:type="dcterms:W3CDTF">2021-04-01T10:47:04Z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